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340" r:id="rId3"/>
    <p:sldId id="352" r:id="rId4"/>
    <p:sldId id="353" r:id="rId5"/>
    <p:sldId id="324" r:id="rId6"/>
    <p:sldId id="343" r:id="rId7"/>
    <p:sldId id="354" r:id="rId8"/>
    <p:sldId id="361" r:id="rId9"/>
    <p:sldId id="355" r:id="rId10"/>
    <p:sldId id="357" r:id="rId11"/>
    <p:sldId id="351" r:id="rId12"/>
    <p:sldId id="362" r:id="rId13"/>
    <p:sldId id="360" r:id="rId14"/>
    <p:sldId id="358" r:id="rId15"/>
    <p:sldId id="35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4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0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539A4-0011-47BE-A9E9-69F46F8AC922}" type="datetimeFigureOut">
              <a:rPr lang="en-US" smtClean="0"/>
              <a:pPr/>
              <a:t>12/4/2017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2E6E1-C332-4255-ADC7-3C242831DD6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2045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ACE27-1D2A-49EB-B648-49AE33DA1DB8}" type="datetimeFigureOut">
              <a:rPr lang="en-CA" smtClean="0"/>
              <a:pPr/>
              <a:t>2017-12-04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6FE78-530D-4EF3-800C-F01B31854DA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0714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FE78-530D-4EF3-800C-F01B31854DAA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FE78-530D-4EF3-800C-F01B31854DAA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FE78-530D-4EF3-800C-F01B31854DAA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9416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FE78-530D-4EF3-800C-F01B31854DAA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2017-12-04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2017-12-04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2017-12-04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2017-12-04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2017-12-04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2017-12-04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2017-12-04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2017-12-04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2017-12-04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2017-12-04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A33B-475D-4BD0-A85E-2D20974919E5}" type="datetimeFigureOut">
              <a:rPr lang="en-CA" smtClean="0"/>
              <a:pPr/>
              <a:t>2017-12-04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0A33B-475D-4BD0-A85E-2D20974919E5}" type="datetimeFigureOut">
              <a:rPr lang="en-CA" smtClean="0"/>
              <a:pPr/>
              <a:t>2017-12-04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D909F-BE3E-4732-B82D-A1D11DD7DD2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teachwithfergy.com/the-science-of-macaroni-salad-whats-in-a-mixtur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hyperlink" Target="http://www.teachwithfergy.com/how-do-we-separate-the-seemingly-inseparab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withfergy.com/whats-matte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4.wdp"/><Relationship Id="rId7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4A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278"/>
            <a:ext cx="8229600" cy="1143000"/>
          </a:xfrm>
        </p:spPr>
        <p:txBody>
          <a:bodyPr>
            <a:normAutofit/>
          </a:bodyPr>
          <a:lstStyle/>
          <a:p>
            <a:r>
              <a:rPr lang="en-CA" sz="5000" b="1" dirty="0">
                <a:solidFill>
                  <a:schemeClr val="bg1"/>
                </a:solidFill>
              </a:rPr>
              <a:t>Pure Substances and Mixtures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44" y="1412776"/>
            <a:ext cx="4646890" cy="4257600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chemeClr val="bg1"/>
                </a:solidFill>
              </a:rPr>
              <a:t>Matter</a:t>
            </a:r>
          </a:p>
          <a:p>
            <a:r>
              <a:rPr lang="en-CA" sz="3600" dirty="0">
                <a:solidFill>
                  <a:schemeClr val="bg1"/>
                </a:solidFill>
              </a:rPr>
              <a:t>Classification of Matter</a:t>
            </a:r>
          </a:p>
          <a:p>
            <a:r>
              <a:rPr lang="en-CA" sz="3600" dirty="0">
                <a:solidFill>
                  <a:schemeClr val="bg1"/>
                </a:solidFill>
              </a:rPr>
              <a:t>Categories of Matter</a:t>
            </a:r>
          </a:p>
          <a:p>
            <a:r>
              <a:rPr lang="en-CA" sz="3600" dirty="0">
                <a:solidFill>
                  <a:schemeClr val="bg1"/>
                </a:solidFill>
              </a:rPr>
              <a:t>Pure Substances</a:t>
            </a:r>
          </a:p>
          <a:p>
            <a:r>
              <a:rPr lang="en-CA" sz="3600" dirty="0">
                <a:solidFill>
                  <a:schemeClr val="bg1"/>
                </a:solidFill>
              </a:rPr>
              <a:t>Mixtures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79A89C-544C-47A3-90F7-8F448982BA0B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0" descr="Gem, Stone, Sulfur, Crystal">
            <a:extLst>
              <a:ext uri="{FF2B5EF4-FFF2-40B4-BE49-F238E27FC236}">
                <a16:creationId xmlns:a16="http://schemas.microsoft.com/office/drawing/2014/main" id="{3FA58DCC-C42F-47BA-9814-B6684DA45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492" r="90949">
                        <a14:foregroundMark x1="9713" y1="56176" x2="9713" y2="56176"/>
                        <a14:foregroundMark x1="90949" y1="69118" x2="90949" y2="6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5" t="10120" r="4902" b="7610"/>
          <a:stretch/>
        </p:blipFill>
        <p:spPr bwMode="auto">
          <a:xfrm>
            <a:off x="4201090" y="3311769"/>
            <a:ext cx="2262191" cy="154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FC05468-03D8-4C66-BB9E-B2AC672D0DB8}"/>
              </a:ext>
            </a:extLst>
          </p:cNvPr>
          <p:cNvGrpSpPr>
            <a:grpSpLocks noChangeAspect="1"/>
          </p:cNvGrpSpPr>
          <p:nvPr/>
        </p:nvGrpSpPr>
        <p:grpSpPr>
          <a:xfrm>
            <a:off x="4489728" y="1115873"/>
            <a:ext cx="4397700" cy="2097103"/>
            <a:chOff x="838200" y="2209800"/>
            <a:chExt cx="8153400" cy="3888060"/>
          </a:xfrm>
        </p:grpSpPr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DE18CF2B-4214-47AF-812A-A17D79CF7E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0" y="2819400"/>
              <a:ext cx="2209800" cy="1981200"/>
              <a:chOff x="528" y="1776"/>
              <a:chExt cx="1392" cy="1248"/>
            </a:xfrm>
          </p:grpSpPr>
          <p:sp>
            <p:nvSpPr>
              <p:cNvPr id="27" name="Oval 4">
                <a:extLst>
                  <a:ext uri="{FF2B5EF4-FFF2-40B4-BE49-F238E27FC236}">
                    <a16:creationId xmlns:a16="http://schemas.microsoft.com/office/drawing/2014/main" id="{F217E40B-5E24-42EA-BC65-84995580D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8" name="Oval 5">
                <a:extLst>
                  <a:ext uri="{FF2B5EF4-FFF2-40B4-BE49-F238E27FC236}">
                    <a16:creationId xmlns:a16="http://schemas.microsoft.com/office/drawing/2014/main" id="{C80D9E27-A106-4116-BB20-FCDC04DC2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1776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9" name="Oval 6">
                <a:extLst>
                  <a:ext uri="{FF2B5EF4-FFF2-40B4-BE49-F238E27FC236}">
                    <a16:creationId xmlns:a16="http://schemas.microsoft.com/office/drawing/2014/main" id="{EB03E0F4-B718-4CAC-B23C-5B05F94D1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1776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30" name="Oval 7">
                <a:extLst>
                  <a:ext uri="{FF2B5EF4-FFF2-40B4-BE49-F238E27FC236}">
                    <a16:creationId xmlns:a16="http://schemas.microsoft.com/office/drawing/2014/main" id="{1D71F7C4-AA18-49C3-A944-BF497AF50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2160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31" name="Oval 8">
                <a:extLst>
                  <a:ext uri="{FF2B5EF4-FFF2-40B4-BE49-F238E27FC236}">
                    <a16:creationId xmlns:a16="http://schemas.microsoft.com/office/drawing/2014/main" id="{4484042E-4BF3-47B4-865A-098851DB0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160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32" name="Oval 9">
                <a:extLst>
                  <a:ext uri="{FF2B5EF4-FFF2-40B4-BE49-F238E27FC236}">
                    <a16:creationId xmlns:a16="http://schemas.microsoft.com/office/drawing/2014/main" id="{264A3394-720A-43DF-84CD-C044DE8F6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160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33" name="Oval 10">
                <a:extLst>
                  <a:ext uri="{FF2B5EF4-FFF2-40B4-BE49-F238E27FC236}">
                    <a16:creationId xmlns:a16="http://schemas.microsoft.com/office/drawing/2014/main" id="{38E4348C-971C-4DD3-8F43-A2C2A57E6D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2544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34" name="Oval 11">
                <a:extLst>
                  <a:ext uri="{FF2B5EF4-FFF2-40B4-BE49-F238E27FC236}">
                    <a16:creationId xmlns:a16="http://schemas.microsoft.com/office/drawing/2014/main" id="{3A6B6A37-E1C1-46A7-AE0A-AEEA76E36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544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35" name="Oval 12">
                <a:extLst>
                  <a:ext uri="{FF2B5EF4-FFF2-40B4-BE49-F238E27FC236}">
                    <a16:creationId xmlns:a16="http://schemas.microsoft.com/office/drawing/2014/main" id="{68DA79FF-CD6D-4671-AF1E-43588312C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544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400">
                  <a:latin typeface="Times"/>
                </a:endParaRPr>
              </a:p>
            </p:txBody>
          </p:sp>
          <p:sp>
            <p:nvSpPr>
              <p:cNvPr id="36" name="Oval 13">
                <a:extLst>
                  <a:ext uri="{FF2B5EF4-FFF2-40B4-BE49-F238E27FC236}">
                    <a16:creationId xmlns:a16="http://schemas.microsoft.com/office/drawing/2014/main" id="{95735578-90FE-48A6-9F38-B2A42D81A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37" name="Oval 14">
                <a:extLst>
                  <a:ext uri="{FF2B5EF4-FFF2-40B4-BE49-F238E27FC236}">
                    <a16:creationId xmlns:a16="http://schemas.microsoft.com/office/drawing/2014/main" id="{91FB4561-D5AD-4739-B538-A2C2AAB58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38" name="Oval 15">
                <a:extLst>
                  <a:ext uri="{FF2B5EF4-FFF2-40B4-BE49-F238E27FC236}">
                    <a16:creationId xmlns:a16="http://schemas.microsoft.com/office/drawing/2014/main" id="{51ABFB55-5BA4-4A22-829D-9EFAADD5F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872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39" name="Oval 16">
                <a:extLst>
                  <a:ext uri="{FF2B5EF4-FFF2-40B4-BE49-F238E27FC236}">
                    <a16:creationId xmlns:a16="http://schemas.microsoft.com/office/drawing/2014/main" id="{3196B8F5-BDCB-4CB0-8BA2-17314C49E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256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40" name="Oval 17">
                <a:extLst>
                  <a:ext uri="{FF2B5EF4-FFF2-40B4-BE49-F238E27FC236}">
                    <a16:creationId xmlns:a16="http://schemas.microsoft.com/office/drawing/2014/main" id="{2B625439-29B5-4D3E-99BA-FC817E0D2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256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41" name="Oval 18">
                <a:extLst>
                  <a:ext uri="{FF2B5EF4-FFF2-40B4-BE49-F238E27FC236}">
                    <a16:creationId xmlns:a16="http://schemas.microsoft.com/office/drawing/2014/main" id="{2DF8D6BF-4074-4857-8F60-58F1BED62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256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42" name="Oval 19">
                <a:extLst>
                  <a:ext uri="{FF2B5EF4-FFF2-40B4-BE49-F238E27FC236}">
                    <a16:creationId xmlns:a16="http://schemas.microsoft.com/office/drawing/2014/main" id="{9B8E3537-9F7F-49A3-B90D-F7F8896110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640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43" name="Oval 20">
                <a:extLst>
                  <a:ext uri="{FF2B5EF4-FFF2-40B4-BE49-F238E27FC236}">
                    <a16:creationId xmlns:a16="http://schemas.microsoft.com/office/drawing/2014/main" id="{D449AC65-819B-473C-84D8-C7FDFC790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44" name="Oval 21">
                <a:extLst>
                  <a:ext uri="{FF2B5EF4-FFF2-40B4-BE49-F238E27FC236}">
                    <a16:creationId xmlns:a16="http://schemas.microsoft.com/office/drawing/2014/main" id="{ACB121CC-1D45-4A82-9CAA-6372C9E14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640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400">
                  <a:latin typeface="Times"/>
                </a:endParaRPr>
              </a:p>
            </p:txBody>
          </p:sp>
        </p:grpSp>
        <p:grpSp>
          <p:nvGrpSpPr>
            <p:cNvPr id="9" name="Group 22">
              <a:extLst>
                <a:ext uri="{FF2B5EF4-FFF2-40B4-BE49-F238E27FC236}">
                  <a16:creationId xmlns:a16="http://schemas.microsoft.com/office/drawing/2014/main" id="{1EC9D971-68A3-40D6-9989-F2E077BEA0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3800" y="2743200"/>
              <a:ext cx="2438400" cy="2286000"/>
              <a:chOff x="2352" y="1728"/>
              <a:chExt cx="1536" cy="1440"/>
            </a:xfrm>
          </p:grpSpPr>
          <p:sp>
            <p:nvSpPr>
              <p:cNvPr id="18" name="Oval 23">
                <a:extLst>
                  <a:ext uri="{FF2B5EF4-FFF2-40B4-BE49-F238E27FC236}">
                    <a16:creationId xmlns:a16="http://schemas.microsoft.com/office/drawing/2014/main" id="{84405846-B6F0-4DE6-8C26-B73F48557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728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19" name="Oval 24">
                <a:extLst>
                  <a:ext uri="{FF2B5EF4-FFF2-40B4-BE49-F238E27FC236}">
                    <a16:creationId xmlns:a16="http://schemas.microsoft.com/office/drawing/2014/main" id="{1FB399FE-7CD0-4B76-83A3-5B76ADF24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0" name="Oval 25">
                <a:extLst>
                  <a:ext uri="{FF2B5EF4-FFF2-40B4-BE49-F238E27FC236}">
                    <a16:creationId xmlns:a16="http://schemas.microsoft.com/office/drawing/2014/main" id="{DD512A00-6822-4D6F-A969-E525FDB2D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872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1" name="Oval 26">
                <a:extLst>
                  <a:ext uri="{FF2B5EF4-FFF2-40B4-BE49-F238E27FC236}">
                    <a16:creationId xmlns:a16="http://schemas.microsoft.com/office/drawing/2014/main" id="{6A310481-F0F7-4273-BE46-291CCFD32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2" name="Oval 27">
                <a:extLst>
                  <a:ext uri="{FF2B5EF4-FFF2-40B4-BE49-F238E27FC236}">
                    <a16:creationId xmlns:a16="http://schemas.microsoft.com/office/drawing/2014/main" id="{5389B4D4-CA6C-4F0D-AA4B-B40A79059A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256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400">
                  <a:latin typeface="Times"/>
                </a:endParaRPr>
              </a:p>
            </p:txBody>
          </p:sp>
          <p:sp>
            <p:nvSpPr>
              <p:cNvPr id="23" name="Oval 28">
                <a:extLst>
                  <a:ext uri="{FF2B5EF4-FFF2-40B4-BE49-F238E27FC236}">
                    <a16:creationId xmlns:a16="http://schemas.microsoft.com/office/drawing/2014/main" id="{89A1CDDA-8DD3-4EEC-9511-EBBF3E2FC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" y="2256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4" name="Oval 29">
                <a:extLst>
                  <a:ext uri="{FF2B5EF4-FFF2-40B4-BE49-F238E27FC236}">
                    <a16:creationId xmlns:a16="http://schemas.microsoft.com/office/drawing/2014/main" id="{7B8F707F-4A47-47FE-A0DB-70380B8D5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784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5" name="Oval 30">
                <a:extLst>
                  <a:ext uri="{FF2B5EF4-FFF2-40B4-BE49-F238E27FC236}">
                    <a16:creationId xmlns:a16="http://schemas.microsoft.com/office/drawing/2014/main" id="{929BAD4C-F34B-4F4B-9594-D55636751C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688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6" name="Oval 31">
                <a:extLst>
                  <a:ext uri="{FF2B5EF4-FFF2-40B4-BE49-F238E27FC236}">
                    <a16:creationId xmlns:a16="http://schemas.microsoft.com/office/drawing/2014/main" id="{04E7A3F9-60CA-4C00-902A-E55C420C9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400">
                  <a:latin typeface="Times"/>
                </a:endParaRPr>
              </a:p>
            </p:txBody>
          </p:sp>
        </p:grpSp>
        <p:sp>
          <p:nvSpPr>
            <p:cNvPr id="10" name="Oval 32">
              <a:extLst>
                <a:ext uri="{FF2B5EF4-FFF2-40B4-BE49-F238E27FC236}">
                  <a16:creationId xmlns:a16="http://schemas.microsoft.com/office/drawing/2014/main" id="{FB5C5262-0680-405D-AC8E-2D6C80658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209800"/>
              <a:ext cx="685800" cy="609600"/>
            </a:xfrm>
            <a:prstGeom prst="ellipse">
              <a:avLst/>
            </a:prstGeom>
            <a:gradFill rotWithShape="0">
              <a:gsLst>
                <a:gs pos="0">
                  <a:srgbClr val="3D3832"/>
                </a:gs>
                <a:gs pos="100000">
                  <a:srgbClr val="1C1A1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" name="Oval 33">
              <a:extLst>
                <a:ext uri="{FF2B5EF4-FFF2-40B4-BE49-F238E27FC236}">
                  <a16:creationId xmlns:a16="http://schemas.microsoft.com/office/drawing/2014/main" id="{75BC914F-5E52-43DC-AAF9-3CD91AFCB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4800" y="2438400"/>
              <a:ext cx="685800" cy="609600"/>
            </a:xfrm>
            <a:prstGeom prst="ellipse">
              <a:avLst/>
            </a:prstGeom>
            <a:gradFill rotWithShape="0">
              <a:gsLst>
                <a:gs pos="0">
                  <a:srgbClr val="3D3832"/>
                </a:gs>
                <a:gs pos="100000">
                  <a:srgbClr val="1C1A1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" name="Oval 34">
              <a:extLst>
                <a:ext uri="{FF2B5EF4-FFF2-40B4-BE49-F238E27FC236}">
                  <a16:creationId xmlns:a16="http://schemas.microsoft.com/office/drawing/2014/main" id="{48932BC5-BF00-4E79-A171-CED8EB312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4495800"/>
              <a:ext cx="685800" cy="609600"/>
            </a:xfrm>
            <a:prstGeom prst="ellipse">
              <a:avLst/>
            </a:prstGeom>
            <a:gradFill rotWithShape="0">
              <a:gsLst>
                <a:gs pos="0">
                  <a:srgbClr val="3D3832"/>
                </a:gs>
                <a:gs pos="100000">
                  <a:srgbClr val="1C1A1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3" name="Oval 35">
              <a:extLst>
                <a:ext uri="{FF2B5EF4-FFF2-40B4-BE49-F238E27FC236}">
                  <a16:creationId xmlns:a16="http://schemas.microsoft.com/office/drawing/2014/main" id="{89997FD6-A50B-4D52-AEB9-D2B5DB05F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400" y="3429000"/>
              <a:ext cx="685800" cy="609600"/>
            </a:xfrm>
            <a:prstGeom prst="ellipse">
              <a:avLst/>
            </a:prstGeom>
            <a:gradFill rotWithShape="0">
              <a:gsLst>
                <a:gs pos="0">
                  <a:srgbClr val="3D3832"/>
                </a:gs>
                <a:gs pos="100000">
                  <a:srgbClr val="1C1A1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" name="Oval 36">
              <a:extLst>
                <a:ext uri="{FF2B5EF4-FFF2-40B4-BE49-F238E27FC236}">
                  <a16:creationId xmlns:a16="http://schemas.microsoft.com/office/drawing/2014/main" id="{F983B1BD-F08A-4694-A98A-95696B69F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5800" y="4343400"/>
              <a:ext cx="685800" cy="609600"/>
            </a:xfrm>
            <a:prstGeom prst="ellipse">
              <a:avLst/>
            </a:prstGeom>
            <a:gradFill rotWithShape="0">
              <a:gsLst>
                <a:gs pos="0">
                  <a:srgbClr val="3D3832"/>
                </a:gs>
                <a:gs pos="100000">
                  <a:srgbClr val="1C1A1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latin typeface="Times"/>
              </a:endParaRPr>
            </a:p>
          </p:txBody>
        </p:sp>
        <p:sp>
          <p:nvSpPr>
            <p:cNvPr id="15" name="Text Box 37">
              <a:extLst>
                <a:ext uri="{FF2B5EF4-FFF2-40B4-BE49-F238E27FC236}">
                  <a16:creationId xmlns:a16="http://schemas.microsoft.com/office/drawing/2014/main" id="{D78CFC61-B143-42D1-BFBC-33A6387C6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3500" y="5211763"/>
              <a:ext cx="1465786" cy="855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/>
                <a:t>Solid</a:t>
              </a:r>
              <a:endParaRPr lang="en-US" sz="1400" dirty="0"/>
            </a:p>
          </p:txBody>
        </p:sp>
        <p:sp>
          <p:nvSpPr>
            <p:cNvPr id="16" name="Text Box 38">
              <a:extLst>
                <a:ext uri="{FF2B5EF4-FFF2-40B4-BE49-F238E27FC236}">
                  <a16:creationId xmlns:a16="http://schemas.microsoft.com/office/drawing/2014/main" id="{AC618F65-0958-47CA-A6B6-F1CCB3DC9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9100" y="5241926"/>
              <a:ext cx="1745152" cy="855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Liquid</a:t>
              </a:r>
              <a:endParaRPr lang="en-US" sz="1400"/>
            </a:p>
          </p:txBody>
        </p:sp>
        <p:sp>
          <p:nvSpPr>
            <p:cNvPr id="17" name="Text Box 39">
              <a:extLst>
                <a:ext uri="{FF2B5EF4-FFF2-40B4-BE49-F238E27FC236}">
                  <a16:creationId xmlns:a16="http://schemas.microsoft.com/office/drawing/2014/main" id="{277BCE77-9F0B-4AA0-ADB0-A5ED1DEA6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5241926"/>
              <a:ext cx="1198307" cy="855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Gas</a:t>
              </a:r>
              <a:endParaRPr lang="en-US" sz="1400"/>
            </a:p>
          </p:txBody>
        </p:sp>
      </p:grpSp>
      <p:pic>
        <p:nvPicPr>
          <p:cNvPr id="47" name="Picture 12" descr="Hand, Isolated, White, Background, Salt, Holding, Palm">
            <a:extLst>
              <a:ext uri="{FF2B5EF4-FFF2-40B4-BE49-F238E27FC236}">
                <a16:creationId xmlns:a16="http://schemas.microsoft.com/office/drawing/2014/main" id="{15C0C529-5BFF-4284-B476-F41473E43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556" b="83056" l="6146" r="98333">
                        <a14:foregroundMark x1="59792" y1="25833" x2="59792" y2="25833"/>
                        <a14:foregroundMark x1="63958" y1="29167" x2="63958" y2="29167"/>
                        <a14:foregroundMark x1="96979" y1="41806" x2="96979" y2="41806"/>
                        <a14:foregroundMark x1="98125" y1="30694" x2="98125" y2="30694"/>
                        <a14:foregroundMark x1="32083" y1="77222" x2="32083" y2="77222"/>
                        <a14:foregroundMark x1="14271" y1="73056" x2="14271" y2="73056"/>
                        <a14:foregroundMark x1="9271" y1="62639" x2="9271" y2="62639"/>
                        <a14:foregroundMark x1="8125" y1="63056" x2="8125" y2="63056"/>
                        <a14:foregroundMark x1="7500" y1="52917" x2="7500" y2="52917"/>
                        <a14:foregroundMark x1="6146" y1="64167" x2="6146" y2="64167"/>
                        <a14:foregroundMark x1="40833" y1="83194" x2="40833" y2="83194"/>
                        <a14:foregroundMark x1="98333" y1="28750" x2="98333" y2="28750"/>
                        <a14:backgroundMark x1="50833" y1="87222" x2="50833" y2="8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6" t="23618" b="11151"/>
          <a:stretch/>
        </p:blipFill>
        <p:spPr bwMode="auto">
          <a:xfrm>
            <a:off x="6447775" y="3439966"/>
            <a:ext cx="2626011" cy="134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Food, Eat, Diet, Planters, Trail, Mix">
            <a:extLst>
              <a:ext uri="{FF2B5EF4-FFF2-40B4-BE49-F238E27FC236}">
                <a16:creationId xmlns:a16="http://schemas.microsoft.com/office/drawing/2014/main" id="{93EEB79B-A796-4BC1-9541-1117B0FBE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25" b="92570" l="3125" r="96146">
                        <a14:foregroundMark x1="15208" y1="20433" x2="15208" y2="20433"/>
                        <a14:foregroundMark x1="15313" y1="22446" x2="15313" y2="22446"/>
                        <a14:foregroundMark x1="16354" y1="21981" x2="16354" y2="21981"/>
                        <a14:foregroundMark x1="12917" y1="28173" x2="12917" y2="28173"/>
                        <a14:foregroundMark x1="12500" y1="27709" x2="12500" y2="27709"/>
                        <a14:foregroundMark x1="6458" y1="42415" x2="6458" y2="42415"/>
                        <a14:foregroundMark x1="8750" y1="46749" x2="8750" y2="46749"/>
                        <a14:foregroundMark x1="5313" y1="46440" x2="5313" y2="46440"/>
                        <a14:foregroundMark x1="4063" y1="46904" x2="4063" y2="46904"/>
                        <a14:foregroundMark x1="4167" y1="49845" x2="4167" y2="49845"/>
                        <a14:foregroundMark x1="7708" y1="56502" x2="7708" y2="56502"/>
                        <a14:foregroundMark x1="4688" y1="52322" x2="4688" y2="52322"/>
                        <a14:foregroundMark x1="3229" y1="52167" x2="3229" y2="52167"/>
                        <a14:foregroundMark x1="3333" y1="58669" x2="3333" y2="58669"/>
                        <a14:foregroundMark x1="22083" y1="83437" x2="22083" y2="83437"/>
                        <a14:foregroundMark x1="24479" y1="75697" x2="24479" y2="75697"/>
                        <a14:foregroundMark x1="32604" y1="87616" x2="32604" y2="87616"/>
                        <a14:foregroundMark x1="36979" y1="92724" x2="36979" y2="92724"/>
                        <a14:foregroundMark x1="37396" y1="85913" x2="37396" y2="85913"/>
                        <a14:foregroundMark x1="48542" y1="92570" x2="48542" y2="92570"/>
                        <a14:foregroundMark x1="56146" y1="91641" x2="56146" y2="91641"/>
                        <a14:foregroundMark x1="61979" y1="87616" x2="61979" y2="87616"/>
                        <a14:foregroundMark x1="66771" y1="83746" x2="66771" y2="83746"/>
                        <a14:foregroundMark x1="75313" y1="80960" x2="75313" y2="80960"/>
                        <a14:foregroundMark x1="84792" y1="68111" x2="84792" y2="68111"/>
                        <a14:foregroundMark x1="91563" y1="56811" x2="91563" y2="56811"/>
                        <a14:foregroundMark x1="89688" y1="47988" x2="89688" y2="47988"/>
                        <a14:foregroundMark x1="96146" y1="48297" x2="96146" y2="48297"/>
                        <a14:foregroundMark x1="64792" y1="8204" x2="64792" y2="8204"/>
                        <a14:foregroundMark x1="59792" y1="12384" x2="59792" y2="12384"/>
                        <a14:foregroundMark x1="46354" y1="6037" x2="46354" y2="6037"/>
                        <a14:foregroundMark x1="38125" y1="5418" x2="38125" y2="5418"/>
                        <a14:foregroundMark x1="46771" y1="4644" x2="46771" y2="4644"/>
                        <a14:foregroundMark x1="42604" y1="4025" x2="42604" y2="4025"/>
                        <a14:backgroundMark x1="22396" y1="59598" x2="22396" y2="59598"/>
                        <a14:backgroundMark x1="14063" y1="54025" x2="14063" y2="54025"/>
                        <a14:backgroundMark x1="9271" y1="59288" x2="9271" y2="59288"/>
                        <a14:backgroundMark x1="12604" y1="61455" x2="12604" y2="61455"/>
                        <a14:backgroundMark x1="10938" y1="65789" x2="10938" y2="65789"/>
                        <a14:backgroundMark x1="14583" y1="65789" x2="14583" y2="65789"/>
                        <a14:backgroundMark x1="15937" y1="59288" x2="15937" y2="59288"/>
                        <a14:backgroundMark x1="15937" y1="61610" x2="15937" y2="61610"/>
                        <a14:backgroundMark x1="13438" y1="69350" x2="13438" y2="69350"/>
                        <a14:backgroundMark x1="13333" y1="69814" x2="13333" y2="69814"/>
                        <a14:backgroundMark x1="13646" y1="70279" x2="13646" y2="70279"/>
                        <a14:backgroundMark x1="12812" y1="69659" x2="12812" y2="69659"/>
                        <a14:backgroundMark x1="22083" y1="66409" x2="22083" y2="66409"/>
                        <a14:backgroundMark x1="25313" y1="68111" x2="25313" y2="68111"/>
                        <a14:backgroundMark x1="25938" y1="75077" x2="25938" y2="75077"/>
                        <a14:backgroundMark x1="21250" y1="78947" x2="21250" y2="78947"/>
                        <a14:backgroundMark x1="22083" y1="74458" x2="22083" y2="74458"/>
                        <a14:backgroundMark x1="31771" y1="77709" x2="31771" y2="77709"/>
                        <a14:backgroundMark x1="39063" y1="82663" x2="39063" y2="82663"/>
                        <a14:backgroundMark x1="40000" y1="87771" x2="40000" y2="87771"/>
                        <a14:backgroundMark x1="35000" y1="87771" x2="35000" y2="87771"/>
                        <a14:backgroundMark x1="47396" y1="88235" x2="47396" y2="88235"/>
                        <a14:backgroundMark x1="43750" y1="78019" x2="43750" y2="78019"/>
                        <a14:backgroundMark x1="73438" y1="73065" x2="73438" y2="73065"/>
                        <a14:backgroundMark x1="66354" y1="72601" x2="66354" y2="72601"/>
                        <a14:backgroundMark x1="69896" y1="68731" x2="69896" y2="68731"/>
                        <a14:backgroundMark x1="68333" y1="80031" x2="68333" y2="80031"/>
                        <a14:backgroundMark x1="68854" y1="75387" x2="68854" y2="75387"/>
                        <a14:backgroundMark x1="73958" y1="79721" x2="73958" y2="79721"/>
                        <a14:backgroundMark x1="78125" y1="59598" x2="78125" y2="59598"/>
                        <a14:backgroundMark x1="72292" y1="56656" x2="72292" y2="56656"/>
                        <a14:backgroundMark x1="86875" y1="54489" x2="86875" y2="54489"/>
                        <a14:backgroundMark x1="83438" y1="65944" x2="83438" y2="65944"/>
                        <a14:backgroundMark x1="84375" y1="61920" x2="84375" y2="61920"/>
                        <a14:backgroundMark x1="86979" y1="30495" x2="86979" y2="30495"/>
                        <a14:backgroundMark x1="80938" y1="31889" x2="80938" y2="31889"/>
                        <a14:backgroundMark x1="76042" y1="22291" x2="76042" y2="22291"/>
                        <a14:backgroundMark x1="72813" y1="19814" x2="72813" y2="19814"/>
                        <a14:backgroundMark x1="57708" y1="16099" x2="57708" y2="16099"/>
                        <a14:backgroundMark x1="40104" y1="17337" x2="40104" y2="17337"/>
                        <a14:backgroundMark x1="41146" y1="21517" x2="41146" y2="21517"/>
                        <a14:backgroundMark x1="15937" y1="25542" x2="15937" y2="25542"/>
                        <a14:backgroundMark x1="18750" y1="21362" x2="18750" y2="21362"/>
                        <a14:backgroundMark x1="14063" y1="32198" x2="14063" y2="32198"/>
                        <a14:backgroundMark x1="59479" y1="28019" x2="59479" y2="28019"/>
                        <a14:backgroundMark x1="58021" y1="32508" x2="58021" y2="32508"/>
                        <a14:backgroundMark x1="46146" y1="34830" x2="46146" y2="34830"/>
                        <a14:backgroundMark x1="48958" y1="39628" x2="48958" y2="39628"/>
                        <a14:backgroundMark x1="41563" y1="32198" x2="41563" y2="32198"/>
                        <a14:backgroundMark x1="58438" y1="67647" x2="58438" y2="67647"/>
                        <a14:backgroundMark x1="54792" y1="79412" x2="54792" y2="79412"/>
                        <a14:backgroundMark x1="73958" y1="66099" x2="73958" y2="66099"/>
                        <a14:backgroundMark x1="27708" y1="15789" x2="27708" y2="15789"/>
                        <a14:backgroundMark x1="30833" y1="20124" x2="30833" y2="20124"/>
                        <a14:backgroundMark x1="24792" y1="20433" x2="24792" y2="20433"/>
                        <a14:backgroundMark x1="10729" y1="65635" x2="10729" y2="65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902" y="4802947"/>
            <a:ext cx="2930376" cy="197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 descr="Lump Sugar, Sugar, Cubes, White, Sweet">
            <a:extLst>
              <a:ext uri="{FF2B5EF4-FFF2-40B4-BE49-F238E27FC236}">
                <a16:creationId xmlns:a16="http://schemas.microsoft.com/office/drawing/2014/main" id="{63E1A6B3-37C9-4EB0-9655-00425F250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712" y="3664127"/>
            <a:ext cx="1917254" cy="176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76" y="83545"/>
            <a:ext cx="8229600" cy="816099"/>
          </a:xfrm>
        </p:spPr>
        <p:txBody>
          <a:bodyPr>
            <a:normAutofit fontScale="90000"/>
          </a:bodyPr>
          <a:lstStyle/>
          <a:p>
            <a:r>
              <a:rPr lang="en-US" sz="5600" b="1" dirty="0"/>
              <a:t>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80" y="868030"/>
            <a:ext cx="8928992" cy="5911540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Pure water </a:t>
            </a:r>
          </a:p>
          <a:p>
            <a:pPr lvl="1"/>
            <a:r>
              <a:rPr lang="en-US" dirty="0"/>
              <a:t>Dihydrogen monoxide</a:t>
            </a:r>
          </a:p>
          <a:p>
            <a:endParaRPr lang="en-US" dirty="0"/>
          </a:p>
          <a:p>
            <a:r>
              <a:rPr lang="en-US" b="1" u="sng" dirty="0"/>
              <a:t>Table salt </a:t>
            </a:r>
          </a:p>
          <a:p>
            <a:pPr lvl="1"/>
            <a:r>
              <a:rPr lang="en-US" dirty="0"/>
              <a:t>Sodium chloride</a:t>
            </a:r>
          </a:p>
          <a:p>
            <a:endParaRPr lang="en-US" dirty="0"/>
          </a:p>
          <a:p>
            <a:r>
              <a:rPr lang="en-US" b="1" u="sng" dirty="0"/>
              <a:t>Sugar</a:t>
            </a:r>
          </a:p>
          <a:p>
            <a:pPr lvl="1"/>
            <a:r>
              <a:rPr lang="en-US" dirty="0"/>
              <a:t>Sucrose</a:t>
            </a:r>
          </a:p>
          <a:p>
            <a:endParaRPr lang="en-US" dirty="0"/>
          </a:p>
          <a:p>
            <a:r>
              <a:rPr lang="en-US" b="1" u="sng" dirty="0"/>
              <a:t>Baking soda </a:t>
            </a:r>
          </a:p>
          <a:p>
            <a:pPr lvl="1"/>
            <a:r>
              <a:rPr lang="en-US" dirty="0"/>
              <a:t>Sodium bicarbonate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2FB01B-3256-415A-9DD0-37D54BBB6DC0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2" name="Picture 8" descr="Water, Splash, Png">
            <a:extLst>
              <a:ext uri="{FF2B5EF4-FFF2-40B4-BE49-F238E27FC236}">
                <a16:creationId xmlns:a16="http://schemas.microsoft.com/office/drawing/2014/main" id="{83049DD5-ECB6-4D77-8229-800F5557A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r="4495"/>
          <a:stretch/>
        </p:blipFill>
        <p:spPr bwMode="auto">
          <a:xfrm>
            <a:off x="4135621" y="775266"/>
            <a:ext cx="3603806" cy="219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and, Isolated, White, Background, Salt, Holding, Palm">
            <a:extLst>
              <a:ext uri="{FF2B5EF4-FFF2-40B4-BE49-F238E27FC236}">
                <a16:creationId xmlns:a16="http://schemas.microsoft.com/office/drawing/2014/main" id="{AD3A22F7-B9E3-447C-936E-6470CF196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23618" b="11151"/>
          <a:stretch/>
        </p:blipFill>
        <p:spPr bwMode="auto">
          <a:xfrm>
            <a:off x="5795776" y="2697377"/>
            <a:ext cx="3261388" cy="166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Sodium bicarbonate CN.JPG">
            <a:extLst>
              <a:ext uri="{FF2B5EF4-FFF2-40B4-BE49-F238E27FC236}">
                <a16:creationId xmlns:a16="http://schemas.microsoft.com/office/drawing/2014/main" id="{3F8B5FD7-52EA-494D-8542-D5BC29363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167" b="73167" l="19000" r="80500">
                        <a14:foregroundMark x1="40000" y1="29000" x2="40000" y2="29000"/>
                        <a14:foregroundMark x1="42000" y1="24333" x2="42000" y2="24333"/>
                        <a14:foregroundMark x1="46125" y1="22500" x2="46125" y2="22500"/>
                        <a14:foregroundMark x1="48375" y1="20000" x2="48375" y2="20000"/>
                        <a14:foregroundMark x1="51750" y1="18333" x2="51750" y2="18333"/>
                        <a14:foregroundMark x1="54125" y1="20167" x2="54125" y2="20167"/>
                        <a14:foregroundMark x1="53250" y1="19500" x2="53250" y2="19500"/>
                        <a14:foregroundMark x1="51750" y1="20000" x2="51750" y2="20000"/>
                        <a14:foregroundMark x1="63125" y1="22500" x2="63125" y2="22500"/>
                        <a14:foregroundMark x1="62250" y1="21333" x2="62250" y2="21333"/>
                        <a14:foregroundMark x1="67125" y1="24500" x2="67125" y2="24500"/>
                        <a14:foregroundMark x1="69500" y1="26333" x2="69500" y2="26333"/>
                        <a14:foregroundMark x1="66375" y1="23333" x2="66375" y2="23333"/>
                        <a14:foregroundMark x1="40125" y1="22167" x2="40125" y2="22167"/>
                        <a14:foregroundMark x1="28750" y1="29000" x2="28750" y2="29000"/>
                        <a14:foregroundMark x1="26625" y1="31167" x2="26625" y2="31167"/>
                        <a14:foregroundMark x1="24000" y1="32667" x2="24000" y2="32667"/>
                        <a14:foregroundMark x1="22000" y1="38167" x2="22000" y2="38167"/>
                        <a14:foregroundMark x1="21500" y1="32333" x2="21500" y2="32333"/>
                        <a14:foregroundMark x1="19000" y1="32833" x2="19000" y2="32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81" t="10352" r="12201" b="19760"/>
          <a:stretch/>
        </p:blipFill>
        <p:spPr bwMode="auto">
          <a:xfrm>
            <a:off x="6252784" y="4940144"/>
            <a:ext cx="2608614" cy="190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181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Mixtures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7128792" cy="51845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Composition not constant</a:t>
            </a:r>
          </a:p>
          <a:p>
            <a:r>
              <a:rPr lang="en-US" dirty="0"/>
              <a:t>Easily separated into components</a:t>
            </a:r>
          </a:p>
          <a:p>
            <a:r>
              <a:rPr lang="en-US" b="1" u="sng" dirty="0"/>
              <a:t>Components retain identities</a:t>
            </a:r>
          </a:p>
          <a:p>
            <a:r>
              <a:rPr lang="en-US" dirty="0"/>
              <a:t>May have different physical properties than components (e.g. boiling point)</a:t>
            </a:r>
          </a:p>
          <a:p>
            <a:r>
              <a:rPr lang="en-US" dirty="0"/>
              <a:t>Forms</a:t>
            </a:r>
          </a:p>
          <a:p>
            <a:pPr lvl="1"/>
            <a:r>
              <a:rPr lang="en-US" dirty="0"/>
              <a:t>Alloys</a:t>
            </a:r>
          </a:p>
          <a:p>
            <a:pPr lvl="1"/>
            <a:r>
              <a:rPr lang="en-US" dirty="0"/>
              <a:t>Solutions</a:t>
            </a:r>
          </a:p>
          <a:p>
            <a:pPr lvl="1"/>
            <a:r>
              <a:rPr lang="en-US" dirty="0"/>
              <a:t>Suspensions</a:t>
            </a:r>
          </a:p>
          <a:p>
            <a:pPr lvl="1"/>
            <a:r>
              <a:rPr lang="en-US" dirty="0"/>
              <a:t>Colloids</a:t>
            </a:r>
            <a:endParaRPr lang="en-CA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Spices, Glass, Mustard, Mat">
            <a:extLst>
              <a:ext uri="{FF2B5EF4-FFF2-40B4-BE49-F238E27FC236}">
                <a16:creationId xmlns:a16="http://schemas.microsoft.com/office/drawing/2014/main" id="{25F86B57-B4BC-40EC-AD1F-802B49D13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26" y="65931"/>
            <a:ext cx="19240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ce, Milk Ice Cream, Soft Ice Cream">
            <a:extLst>
              <a:ext uri="{FF2B5EF4-FFF2-40B4-BE49-F238E27FC236}">
                <a16:creationId xmlns:a16="http://schemas.microsoft.com/office/drawing/2014/main" id="{6A1E2079-B901-421B-A13B-6228AB987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971" y="3553981"/>
            <a:ext cx="21526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487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Mixtures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84" y="1368292"/>
            <a:ext cx="8856984" cy="5400600"/>
          </a:xfrm>
        </p:spPr>
        <p:txBody>
          <a:bodyPr>
            <a:normAutofit/>
          </a:bodyPr>
          <a:lstStyle/>
          <a:p>
            <a:r>
              <a:rPr lang="en-US" dirty="0"/>
              <a:t>Alloy</a:t>
            </a:r>
          </a:p>
          <a:p>
            <a:pPr lvl="1"/>
            <a:r>
              <a:rPr lang="en-US" b="1" u="sng" dirty="0"/>
              <a:t>A metal and another element</a:t>
            </a:r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Components uniformly mixed (homogenous)</a:t>
            </a:r>
          </a:p>
          <a:p>
            <a:r>
              <a:rPr lang="en-US" dirty="0"/>
              <a:t>Suspension</a:t>
            </a:r>
          </a:p>
          <a:p>
            <a:pPr lvl="1"/>
            <a:r>
              <a:rPr lang="en-US" dirty="0"/>
              <a:t>Small particles are suspended in the other component and can settle out</a:t>
            </a:r>
          </a:p>
          <a:p>
            <a:r>
              <a:rPr lang="en-US" b="1" u="sng" dirty="0"/>
              <a:t>Colloid</a:t>
            </a:r>
          </a:p>
          <a:p>
            <a:pPr lvl="1"/>
            <a:r>
              <a:rPr lang="en-US" dirty="0"/>
              <a:t>Particles between 1 and 1000 nanometers evenly distributed within the other component</a:t>
            </a:r>
            <a:endParaRPr lang="en-CA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FB27EDE2-6DD3-40E0-8EBA-56A638E05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3" y="89108"/>
            <a:ext cx="119675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30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2327"/>
          </a:xfrm>
        </p:spPr>
        <p:txBody>
          <a:bodyPr>
            <a:normAutofit/>
          </a:bodyPr>
          <a:lstStyle/>
          <a:p>
            <a:r>
              <a:rPr lang="en-US" sz="5000" b="1" dirty="0"/>
              <a:t>Mixtures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" y="836713"/>
            <a:ext cx="5210146" cy="593218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Separation methods</a:t>
            </a:r>
          </a:p>
          <a:p>
            <a:pPr lvl="1"/>
            <a:r>
              <a:rPr lang="en-US" b="1" u="sng" dirty="0"/>
              <a:t>Chromatography</a:t>
            </a:r>
          </a:p>
          <a:p>
            <a:pPr lvl="2"/>
            <a:r>
              <a:rPr lang="en-US" dirty="0"/>
              <a:t>Separation by relative amounts between mobile and stationary phase</a:t>
            </a:r>
          </a:p>
          <a:p>
            <a:pPr lvl="1"/>
            <a:r>
              <a:rPr lang="en-US" b="1" u="sng" dirty="0"/>
              <a:t>Distillation</a:t>
            </a:r>
          </a:p>
          <a:p>
            <a:pPr lvl="2"/>
            <a:r>
              <a:rPr lang="en-US" dirty="0"/>
              <a:t>Conversion to a vapor and back to a liquid</a:t>
            </a:r>
          </a:p>
          <a:p>
            <a:pPr lvl="1"/>
            <a:r>
              <a:rPr lang="en-US" b="1" u="sng" dirty="0"/>
              <a:t>Evaporation</a:t>
            </a:r>
          </a:p>
          <a:p>
            <a:pPr lvl="2"/>
            <a:r>
              <a:rPr lang="en-US" dirty="0"/>
              <a:t>Addition of energy until liquid enters gaseous state</a:t>
            </a:r>
          </a:p>
          <a:p>
            <a:pPr lvl="1"/>
            <a:r>
              <a:rPr lang="en-US" b="1" u="sng" dirty="0"/>
              <a:t>Filtration</a:t>
            </a:r>
            <a:endParaRPr lang="en-CA" b="1" u="sng" dirty="0"/>
          </a:p>
          <a:p>
            <a:pPr lvl="2"/>
            <a:r>
              <a:rPr lang="en-US" dirty="0"/>
              <a:t>Solid particles filtered out of liquid or gas because fluid can pass through filter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8BF01767-DD7D-4CB5-A617-E5F237ED0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55" y="88433"/>
            <a:ext cx="1196752" cy="1196752"/>
          </a:xfrm>
          <a:prstGeom prst="rect">
            <a:avLst/>
          </a:prstGeom>
        </p:spPr>
      </p:pic>
      <p:pic>
        <p:nvPicPr>
          <p:cNvPr id="8196" name="Picture 4" descr="Van Deemter 1.svg">
            <a:extLst>
              <a:ext uri="{FF2B5EF4-FFF2-40B4-BE49-F238E27FC236}">
                <a16:creationId xmlns:a16="http://schemas.microsoft.com/office/drawing/2014/main" id="{B02DCD76-A32F-4979-A965-36BC10657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312" y="785124"/>
            <a:ext cx="1606920" cy="226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upload.wikimedia.org/wikipedia/commons/thumb/9/9c/Simple_distillation_apparatus.svg/392px-Simple_distillation_apparatus.svg.png">
            <a:extLst>
              <a:ext uri="{FF2B5EF4-FFF2-40B4-BE49-F238E27FC236}">
                <a16:creationId xmlns:a16="http://schemas.microsoft.com/office/drawing/2014/main" id="{F3F1F23E-8888-4B4B-8BF4-FB35259CC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472" y="1950908"/>
            <a:ext cx="1606920" cy="21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Flask, Experiment, Boiling, Tripod">
            <a:extLst>
              <a:ext uri="{FF2B5EF4-FFF2-40B4-BE49-F238E27FC236}">
                <a16:creationId xmlns:a16="http://schemas.microsoft.com/office/drawing/2014/main" id="{14636218-C985-4D4B-8B4E-5165B374F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41" y="3284984"/>
            <a:ext cx="1067163" cy="213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Dead-end.svg">
            <a:extLst>
              <a:ext uri="{FF2B5EF4-FFF2-40B4-BE49-F238E27FC236}">
                <a16:creationId xmlns:a16="http://schemas.microsoft.com/office/drawing/2014/main" id="{E2613781-4BA3-4F95-A2F4-239EF0E6A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029" y="4869160"/>
            <a:ext cx="2093331" cy="173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870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Heterogeneous Mixtures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686440"/>
          </a:xfrm>
        </p:spPr>
        <p:txBody>
          <a:bodyPr>
            <a:normAutofit/>
          </a:bodyPr>
          <a:lstStyle/>
          <a:p>
            <a:r>
              <a:rPr lang="en-US" b="1" u="sng" dirty="0"/>
              <a:t>Different components can be seen</a:t>
            </a:r>
          </a:p>
          <a:p>
            <a:r>
              <a:rPr lang="en-US" dirty="0"/>
              <a:t>Easy to separate physically (e.g. filtration)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Sand and water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Water and oil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Salad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Trail mix </a:t>
            </a:r>
            <a:endParaRPr lang="en-CA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Water, Wave, Sand, Background, Sun">
            <a:extLst>
              <a:ext uri="{FF2B5EF4-FFF2-40B4-BE49-F238E27FC236}">
                <a16:creationId xmlns:a16="http://schemas.microsoft.com/office/drawing/2014/main" id="{5C792112-173F-4689-9C00-3DCECF0B7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19741"/>
            <a:ext cx="1915793" cy="127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Glass, Crystal Glass, Drink, Oil, Liquid">
            <a:extLst>
              <a:ext uri="{FF2B5EF4-FFF2-40B4-BE49-F238E27FC236}">
                <a16:creationId xmlns:a16="http://schemas.microsoft.com/office/drawing/2014/main" id="{B465E9F1-4096-49BC-A6BF-084D27262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857" y="3193760"/>
            <a:ext cx="1124189" cy="16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Gourmet, Salad, Lunch, Breakfast">
            <a:extLst>
              <a:ext uri="{FF2B5EF4-FFF2-40B4-BE49-F238E27FC236}">
                <a16:creationId xmlns:a16="http://schemas.microsoft.com/office/drawing/2014/main" id="{A556C1D6-E95D-4A82-8619-B3859646C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474" y="4003968"/>
            <a:ext cx="1548326" cy="201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Food, Eat, Diet, Planters, Trail, Mix">
            <a:extLst>
              <a:ext uri="{FF2B5EF4-FFF2-40B4-BE49-F238E27FC236}">
                <a16:creationId xmlns:a16="http://schemas.microsoft.com/office/drawing/2014/main" id="{EF720C02-C980-484A-B4DE-3F8B06715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834" y="5119926"/>
            <a:ext cx="24003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490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/>
              <a:t>Homogeneous Mixtures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184576"/>
          </a:xfrm>
        </p:spPr>
        <p:txBody>
          <a:bodyPr>
            <a:normAutofit/>
          </a:bodyPr>
          <a:lstStyle/>
          <a:p>
            <a:r>
              <a:rPr lang="en-US" b="1" u="sng" dirty="0"/>
              <a:t>Uniform</a:t>
            </a:r>
          </a:p>
          <a:p>
            <a:r>
              <a:rPr lang="en-US" dirty="0"/>
              <a:t>Same properties throughout</a:t>
            </a:r>
          </a:p>
          <a:p>
            <a:r>
              <a:rPr lang="en-US" b="1" u="sng" dirty="0"/>
              <a:t>Cannot see individual components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Olive oil</a:t>
            </a:r>
          </a:p>
          <a:p>
            <a:pPr lvl="1"/>
            <a:r>
              <a:rPr lang="en-US" dirty="0"/>
              <a:t>Honey</a:t>
            </a:r>
          </a:p>
          <a:p>
            <a:pPr lvl="1"/>
            <a:r>
              <a:rPr lang="en-US" dirty="0"/>
              <a:t>Air</a:t>
            </a:r>
          </a:p>
          <a:p>
            <a:r>
              <a:rPr lang="en-US" dirty="0"/>
              <a:t>Outside of chemistry, homogeneous mixtures are sometimes considered pure substances</a:t>
            </a:r>
          </a:p>
          <a:p>
            <a:pPr lvl="1"/>
            <a:endParaRPr lang="en-CA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8D08F-9DA6-4DF1-A22E-CA36844E2425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Olive Oil, Greek, Oil, Olive, Bottle">
            <a:extLst>
              <a:ext uri="{FF2B5EF4-FFF2-40B4-BE49-F238E27FC236}">
                <a16:creationId xmlns:a16="http://schemas.microsoft.com/office/drawing/2014/main" id="{A52ED8F5-FF44-4663-BEFA-C6B62692C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1835274" cy="183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oney, Yellow, Beekeeper, Nature, Pollen">
            <a:extLst>
              <a:ext uri="{FF2B5EF4-FFF2-40B4-BE49-F238E27FC236}">
                <a16:creationId xmlns:a16="http://schemas.microsoft.com/office/drawing/2014/main" id="{13F5DF2D-6313-47EC-95FD-9BCD85D1C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55" y="3080276"/>
            <a:ext cx="1384945" cy="184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Sky, Clouds, Atmosphere, Air, Oxygen">
            <a:extLst>
              <a:ext uri="{FF2B5EF4-FFF2-40B4-BE49-F238E27FC236}">
                <a16:creationId xmlns:a16="http://schemas.microsoft.com/office/drawing/2014/main" id="{DDBD2FB3-3570-43E2-B244-243B915ED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74"/>
          <a:stretch/>
        </p:blipFill>
        <p:spPr bwMode="auto">
          <a:xfrm>
            <a:off x="6111155" y="3080276"/>
            <a:ext cx="2925341" cy="1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8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en-CA" sz="5000" b="1" dirty="0"/>
              <a:t>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688" y="1285860"/>
            <a:ext cx="7094624" cy="5483032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500" dirty="0"/>
              <a:t>Matter – </a:t>
            </a:r>
            <a:r>
              <a:rPr lang="en-US" sz="3500" b="1" u="sng" dirty="0"/>
              <a:t>anything that has mass and takes up space</a:t>
            </a:r>
          </a:p>
          <a:p>
            <a:pPr lvl="0"/>
            <a:r>
              <a:rPr lang="en-US" sz="3500" dirty="0"/>
              <a:t>Mass – </a:t>
            </a:r>
            <a:r>
              <a:rPr lang="en-US" sz="3500" b="1" u="sng" dirty="0"/>
              <a:t>the amount of stuff (matter) inside an object</a:t>
            </a:r>
          </a:p>
          <a:p>
            <a:pPr lvl="0"/>
            <a:r>
              <a:rPr lang="en-US" sz="3500" dirty="0"/>
              <a:t>Almost everything is matter</a:t>
            </a:r>
          </a:p>
          <a:p>
            <a:pPr lvl="1"/>
            <a:r>
              <a:rPr lang="en-US" sz="2700" dirty="0"/>
              <a:t>Atoms, molecules, people, cars, planets, air, etc.</a:t>
            </a:r>
          </a:p>
          <a:p>
            <a:pPr lvl="1"/>
            <a:r>
              <a:rPr lang="en-US" sz="2700" dirty="0"/>
              <a:t>Energy is not matter</a:t>
            </a:r>
          </a:p>
          <a:p>
            <a:r>
              <a:rPr lang="en-US" sz="3100" dirty="0"/>
              <a:t>There are many types (states) of matter</a:t>
            </a:r>
          </a:p>
          <a:p>
            <a:r>
              <a:rPr lang="en-US" sz="3100" dirty="0"/>
              <a:t>There are two categories of matter</a:t>
            </a:r>
          </a:p>
          <a:p>
            <a:pPr lvl="0"/>
            <a:endParaRPr lang="en-CA" sz="3500" dirty="0"/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64576008-1C5F-47A0-9DEC-CDADD3CCD3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3" y="89108"/>
            <a:ext cx="1196752" cy="11967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3ADCA5-5762-4581-A882-1BAF30B3A863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Wiesmann Gt Mf4, Sports Car">
            <a:extLst>
              <a:ext uri="{FF2B5EF4-FFF2-40B4-BE49-F238E27FC236}">
                <a16:creationId xmlns:a16="http://schemas.microsoft.com/office/drawing/2014/main" id="{A0B45BB1-CCF7-4CD8-ABB6-A5B0050CD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8154" y="4221088"/>
            <a:ext cx="2714025" cy="135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en-CA" sz="5000" b="1" dirty="0"/>
              <a:t>Classification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688" y="1285860"/>
            <a:ext cx="6950608" cy="5214974"/>
          </a:xfrm>
        </p:spPr>
        <p:txBody>
          <a:bodyPr>
            <a:normAutofit/>
          </a:bodyPr>
          <a:lstStyle/>
          <a:p>
            <a:pPr lvl="0"/>
            <a:r>
              <a:rPr lang="en-US" sz="3500" dirty="0"/>
              <a:t>Three states</a:t>
            </a:r>
          </a:p>
          <a:p>
            <a:pPr lvl="1"/>
            <a:r>
              <a:rPr lang="en-US" sz="3100" dirty="0"/>
              <a:t>Solid</a:t>
            </a:r>
          </a:p>
          <a:p>
            <a:pPr lvl="2"/>
            <a:r>
              <a:rPr lang="en-US" sz="2700" b="1" u="sng" dirty="0"/>
              <a:t>Substance keeps its shape and doesn’t flow</a:t>
            </a:r>
          </a:p>
          <a:p>
            <a:pPr lvl="1"/>
            <a:r>
              <a:rPr lang="en-US" sz="3100" dirty="0"/>
              <a:t>Liquid</a:t>
            </a:r>
          </a:p>
          <a:p>
            <a:pPr lvl="2"/>
            <a:r>
              <a:rPr lang="en-US" sz="2700" dirty="0"/>
              <a:t>Substance takes on the shape of its container and flows</a:t>
            </a:r>
          </a:p>
          <a:p>
            <a:pPr lvl="1"/>
            <a:r>
              <a:rPr lang="en-US" sz="3100" dirty="0"/>
              <a:t>Gas</a:t>
            </a:r>
          </a:p>
          <a:p>
            <a:pPr lvl="2"/>
            <a:r>
              <a:rPr lang="en-US" sz="2700" b="1" u="sng" dirty="0"/>
              <a:t>Substance fills a container of any size/shape</a:t>
            </a:r>
          </a:p>
          <a:p>
            <a:pPr lvl="0"/>
            <a:endParaRPr lang="en-CA" sz="35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3ADCA5-5762-4581-A882-1BAF30B3A863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Rubik'S Cube, Cube, Puzzle, Colors, Game">
            <a:extLst>
              <a:ext uri="{FF2B5EF4-FFF2-40B4-BE49-F238E27FC236}">
                <a16:creationId xmlns:a16="http://schemas.microsoft.com/office/drawing/2014/main" id="{94BBB907-A192-4432-BFD4-F0FF8171C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7637" y="1164303"/>
            <a:ext cx="1597162" cy="168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alm, Clear, Drink, Filling, Glass">
            <a:extLst>
              <a:ext uri="{FF2B5EF4-FFF2-40B4-BE49-F238E27FC236}">
                <a16:creationId xmlns:a16="http://schemas.microsoft.com/office/drawing/2014/main" id="{C502D7B7-DC89-43D1-8C31-7448570CF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62318" y="2963193"/>
            <a:ext cx="1158190" cy="186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Balloon, Balloon Envelope">
            <a:extLst>
              <a:ext uri="{FF2B5EF4-FFF2-40B4-BE49-F238E27FC236}">
                <a16:creationId xmlns:a16="http://schemas.microsoft.com/office/drawing/2014/main" id="{7BDF7BA9-4FE7-4601-8814-5C53F58D0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4941168"/>
            <a:ext cx="1290155" cy="172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11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13"/>
            <a:ext cx="8229600" cy="894566"/>
          </a:xfrm>
        </p:spPr>
        <p:txBody>
          <a:bodyPr>
            <a:normAutofit/>
          </a:bodyPr>
          <a:lstStyle/>
          <a:p>
            <a:r>
              <a:rPr lang="en-US" sz="5000" b="1" dirty="0"/>
              <a:t>States of Matter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2FB01B-3256-415A-9DD0-37D54BBB6DC0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1852C-EA76-4249-B606-D7E63D9C2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13F8F6-5598-4EE2-ACF5-D68A939296B9}"/>
              </a:ext>
            </a:extLst>
          </p:cNvPr>
          <p:cNvGrpSpPr/>
          <p:nvPr/>
        </p:nvGrpSpPr>
        <p:grpSpPr>
          <a:xfrm>
            <a:off x="485076" y="1993175"/>
            <a:ext cx="8153400" cy="3740011"/>
            <a:chOff x="838200" y="2209800"/>
            <a:chExt cx="8153400" cy="3740011"/>
          </a:xfrm>
        </p:grpSpPr>
        <p:grpSp>
          <p:nvGrpSpPr>
            <p:cNvPr id="9" name="Group 3">
              <a:extLst>
                <a:ext uri="{FF2B5EF4-FFF2-40B4-BE49-F238E27FC236}">
                  <a16:creationId xmlns:a16="http://schemas.microsoft.com/office/drawing/2014/main" id="{28AC4FFD-FB10-4CA9-97DD-511090EE94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0" y="2819400"/>
              <a:ext cx="2209800" cy="1981200"/>
              <a:chOff x="528" y="1776"/>
              <a:chExt cx="1392" cy="1248"/>
            </a:xfrm>
          </p:grpSpPr>
          <p:sp>
            <p:nvSpPr>
              <p:cNvPr id="28" name="Oval 4">
                <a:extLst>
                  <a:ext uri="{FF2B5EF4-FFF2-40B4-BE49-F238E27FC236}">
                    <a16:creationId xmlns:a16="http://schemas.microsoft.com/office/drawing/2014/main" id="{D88BE90F-8C60-48CE-A2C9-27922EB9C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Oval 5">
                <a:extLst>
                  <a:ext uri="{FF2B5EF4-FFF2-40B4-BE49-F238E27FC236}">
                    <a16:creationId xmlns:a16="http://schemas.microsoft.com/office/drawing/2014/main" id="{F558B8C6-306A-49DA-A4F1-1F47817BD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1776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Oval 6">
                <a:extLst>
                  <a:ext uri="{FF2B5EF4-FFF2-40B4-BE49-F238E27FC236}">
                    <a16:creationId xmlns:a16="http://schemas.microsoft.com/office/drawing/2014/main" id="{736AC507-B89C-44FC-A21B-31C04BEAC1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1776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Oval 7">
                <a:extLst>
                  <a:ext uri="{FF2B5EF4-FFF2-40B4-BE49-F238E27FC236}">
                    <a16:creationId xmlns:a16="http://schemas.microsoft.com/office/drawing/2014/main" id="{A21BE7B0-3C66-4C4C-991F-45A7A9D2EE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2160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Oval 8">
                <a:extLst>
                  <a:ext uri="{FF2B5EF4-FFF2-40B4-BE49-F238E27FC236}">
                    <a16:creationId xmlns:a16="http://schemas.microsoft.com/office/drawing/2014/main" id="{F1B4C00F-B56F-40FA-B605-BEE13B07E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160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Oval 9">
                <a:extLst>
                  <a:ext uri="{FF2B5EF4-FFF2-40B4-BE49-F238E27FC236}">
                    <a16:creationId xmlns:a16="http://schemas.microsoft.com/office/drawing/2014/main" id="{144AC0D1-66D3-4DF9-842B-0B109BA64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160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Oval 10">
                <a:extLst>
                  <a:ext uri="{FF2B5EF4-FFF2-40B4-BE49-F238E27FC236}">
                    <a16:creationId xmlns:a16="http://schemas.microsoft.com/office/drawing/2014/main" id="{77C8F90D-0080-4F8A-A85D-4045E79FB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2544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Oval 11">
                <a:extLst>
                  <a:ext uri="{FF2B5EF4-FFF2-40B4-BE49-F238E27FC236}">
                    <a16:creationId xmlns:a16="http://schemas.microsoft.com/office/drawing/2014/main" id="{5639D7F2-0D0D-46FD-964E-9AF4A5A65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2544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Oval 12">
                <a:extLst>
                  <a:ext uri="{FF2B5EF4-FFF2-40B4-BE49-F238E27FC236}">
                    <a16:creationId xmlns:a16="http://schemas.microsoft.com/office/drawing/2014/main" id="{3556860D-39AB-4B6B-82B8-D5C359AD7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544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endParaRPr>
              </a:p>
            </p:txBody>
          </p:sp>
          <p:sp>
            <p:nvSpPr>
              <p:cNvPr id="37" name="Oval 13">
                <a:extLst>
                  <a:ext uri="{FF2B5EF4-FFF2-40B4-BE49-F238E27FC236}">
                    <a16:creationId xmlns:a16="http://schemas.microsoft.com/office/drawing/2014/main" id="{3C66D9BF-199D-4920-88A4-5EB92F039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Oval 14">
                <a:extLst>
                  <a:ext uri="{FF2B5EF4-FFF2-40B4-BE49-F238E27FC236}">
                    <a16:creationId xmlns:a16="http://schemas.microsoft.com/office/drawing/2014/main" id="{991A9DD6-17C4-40E5-A563-DE9C43D88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Oval 15">
                <a:extLst>
                  <a:ext uri="{FF2B5EF4-FFF2-40B4-BE49-F238E27FC236}">
                    <a16:creationId xmlns:a16="http://schemas.microsoft.com/office/drawing/2014/main" id="{F1143242-FCFB-4A30-B3CA-2B2FF1766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872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Oval 16">
                <a:extLst>
                  <a:ext uri="{FF2B5EF4-FFF2-40B4-BE49-F238E27FC236}">
                    <a16:creationId xmlns:a16="http://schemas.microsoft.com/office/drawing/2014/main" id="{23F032E6-CCDB-4044-9F89-FE6E54CCC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256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Oval 17">
                <a:extLst>
                  <a:ext uri="{FF2B5EF4-FFF2-40B4-BE49-F238E27FC236}">
                    <a16:creationId xmlns:a16="http://schemas.microsoft.com/office/drawing/2014/main" id="{9AADD5DA-BC6F-4DDB-8895-E6103A690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256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Oval 18">
                <a:extLst>
                  <a:ext uri="{FF2B5EF4-FFF2-40B4-BE49-F238E27FC236}">
                    <a16:creationId xmlns:a16="http://schemas.microsoft.com/office/drawing/2014/main" id="{8CBA2063-D8DC-42D9-A645-AA303E816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256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Oval 19">
                <a:extLst>
                  <a:ext uri="{FF2B5EF4-FFF2-40B4-BE49-F238E27FC236}">
                    <a16:creationId xmlns:a16="http://schemas.microsoft.com/office/drawing/2014/main" id="{B3C37EDD-4F8B-47F9-900C-B73784005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640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Oval 20">
                <a:extLst>
                  <a:ext uri="{FF2B5EF4-FFF2-40B4-BE49-F238E27FC236}">
                    <a16:creationId xmlns:a16="http://schemas.microsoft.com/office/drawing/2014/main" id="{95973528-E1F8-4DB7-8095-87F9C7F79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640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Oval 21">
                <a:extLst>
                  <a:ext uri="{FF2B5EF4-FFF2-40B4-BE49-F238E27FC236}">
                    <a16:creationId xmlns:a16="http://schemas.microsoft.com/office/drawing/2014/main" id="{701073A3-E924-4029-81AB-E2F41049A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640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22">
              <a:extLst>
                <a:ext uri="{FF2B5EF4-FFF2-40B4-BE49-F238E27FC236}">
                  <a16:creationId xmlns:a16="http://schemas.microsoft.com/office/drawing/2014/main" id="{CDCE9250-A82F-4915-9AB8-45338C5AB1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3800" y="2743200"/>
              <a:ext cx="2438400" cy="2286000"/>
              <a:chOff x="2352" y="1728"/>
              <a:chExt cx="1536" cy="1440"/>
            </a:xfrm>
          </p:grpSpPr>
          <p:sp>
            <p:nvSpPr>
              <p:cNvPr id="19" name="Oval 23">
                <a:extLst>
                  <a:ext uri="{FF2B5EF4-FFF2-40B4-BE49-F238E27FC236}">
                    <a16:creationId xmlns:a16="http://schemas.microsoft.com/office/drawing/2014/main" id="{A6B94714-25E3-4A30-8011-3C033AEAB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728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Oval 24">
                <a:extLst>
                  <a:ext uri="{FF2B5EF4-FFF2-40B4-BE49-F238E27FC236}">
                    <a16:creationId xmlns:a16="http://schemas.microsoft.com/office/drawing/2014/main" id="{09DB5BFB-2CA6-42FA-9C4D-F6259D2F6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Oval 25">
                <a:extLst>
                  <a:ext uri="{FF2B5EF4-FFF2-40B4-BE49-F238E27FC236}">
                    <a16:creationId xmlns:a16="http://schemas.microsoft.com/office/drawing/2014/main" id="{42F11BB1-B315-4242-9E83-EFCEA5858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872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Oval 26">
                <a:extLst>
                  <a:ext uri="{FF2B5EF4-FFF2-40B4-BE49-F238E27FC236}">
                    <a16:creationId xmlns:a16="http://schemas.microsoft.com/office/drawing/2014/main" id="{761B8B10-2056-4991-BDC0-7CF5D2C8B7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Oval 27">
                <a:extLst>
                  <a:ext uri="{FF2B5EF4-FFF2-40B4-BE49-F238E27FC236}">
                    <a16:creationId xmlns:a16="http://schemas.microsoft.com/office/drawing/2014/main" id="{171E6C6C-CBCC-4B92-9E0F-A0534C8E8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256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endParaRPr>
              </a:p>
            </p:txBody>
          </p:sp>
          <p:sp>
            <p:nvSpPr>
              <p:cNvPr id="24" name="Oval 28">
                <a:extLst>
                  <a:ext uri="{FF2B5EF4-FFF2-40B4-BE49-F238E27FC236}">
                    <a16:creationId xmlns:a16="http://schemas.microsoft.com/office/drawing/2014/main" id="{E062B92F-6C33-438C-AC99-FC9F5D4E4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" y="2256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Oval 29">
                <a:extLst>
                  <a:ext uri="{FF2B5EF4-FFF2-40B4-BE49-F238E27FC236}">
                    <a16:creationId xmlns:a16="http://schemas.microsoft.com/office/drawing/2014/main" id="{B192BA83-BE12-4666-9075-CA3FDC7E83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784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Oval 30">
                <a:extLst>
                  <a:ext uri="{FF2B5EF4-FFF2-40B4-BE49-F238E27FC236}">
                    <a16:creationId xmlns:a16="http://schemas.microsoft.com/office/drawing/2014/main" id="{4D0E6211-B298-4D6E-BC05-D53C08F84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688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Oval 31">
                <a:extLst>
                  <a:ext uri="{FF2B5EF4-FFF2-40B4-BE49-F238E27FC236}">
                    <a16:creationId xmlns:a16="http://schemas.microsoft.com/office/drawing/2014/main" id="{FD062A9B-CA31-4901-A03D-7CA2117F4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432" cy="384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/>
                  <a:ea typeface="+mn-ea"/>
                  <a:cs typeface="+mn-cs"/>
                </a:endParaRPr>
              </a:p>
            </p:txBody>
          </p:sp>
        </p:grpSp>
        <p:sp>
          <p:nvSpPr>
            <p:cNvPr id="11" name="Oval 32">
              <a:extLst>
                <a:ext uri="{FF2B5EF4-FFF2-40B4-BE49-F238E27FC236}">
                  <a16:creationId xmlns:a16="http://schemas.microsoft.com/office/drawing/2014/main" id="{0CFCD6E9-E9A3-42C8-9EA7-977433C21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209800"/>
              <a:ext cx="685800" cy="609600"/>
            </a:xfrm>
            <a:prstGeom prst="ellipse">
              <a:avLst/>
            </a:prstGeom>
            <a:gradFill rotWithShape="0">
              <a:gsLst>
                <a:gs pos="0">
                  <a:srgbClr val="3D3832"/>
                </a:gs>
                <a:gs pos="100000">
                  <a:srgbClr val="1C1A1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33">
              <a:extLst>
                <a:ext uri="{FF2B5EF4-FFF2-40B4-BE49-F238E27FC236}">
                  <a16:creationId xmlns:a16="http://schemas.microsoft.com/office/drawing/2014/main" id="{B063EB33-5502-4122-BCAA-8F7FC0171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4800" y="2438400"/>
              <a:ext cx="685800" cy="609600"/>
            </a:xfrm>
            <a:prstGeom prst="ellipse">
              <a:avLst/>
            </a:prstGeom>
            <a:gradFill rotWithShape="0">
              <a:gsLst>
                <a:gs pos="0">
                  <a:srgbClr val="3D3832"/>
                </a:gs>
                <a:gs pos="100000">
                  <a:srgbClr val="1C1A1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34">
              <a:extLst>
                <a:ext uri="{FF2B5EF4-FFF2-40B4-BE49-F238E27FC236}">
                  <a16:creationId xmlns:a16="http://schemas.microsoft.com/office/drawing/2014/main" id="{C884E85F-95DE-40FB-A082-BB1E9C829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4495800"/>
              <a:ext cx="685800" cy="609600"/>
            </a:xfrm>
            <a:prstGeom prst="ellipse">
              <a:avLst/>
            </a:prstGeom>
            <a:gradFill rotWithShape="0">
              <a:gsLst>
                <a:gs pos="0">
                  <a:srgbClr val="3D3832"/>
                </a:gs>
                <a:gs pos="100000">
                  <a:srgbClr val="1C1A1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val 35">
              <a:extLst>
                <a:ext uri="{FF2B5EF4-FFF2-40B4-BE49-F238E27FC236}">
                  <a16:creationId xmlns:a16="http://schemas.microsoft.com/office/drawing/2014/main" id="{BE0CD906-DF03-4DB9-BFC3-6B97B6587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400" y="3429000"/>
              <a:ext cx="685800" cy="609600"/>
            </a:xfrm>
            <a:prstGeom prst="ellipse">
              <a:avLst/>
            </a:prstGeom>
            <a:gradFill rotWithShape="0">
              <a:gsLst>
                <a:gs pos="0">
                  <a:srgbClr val="3D3832"/>
                </a:gs>
                <a:gs pos="100000">
                  <a:srgbClr val="1C1A1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36">
              <a:extLst>
                <a:ext uri="{FF2B5EF4-FFF2-40B4-BE49-F238E27FC236}">
                  <a16:creationId xmlns:a16="http://schemas.microsoft.com/office/drawing/2014/main" id="{F0922C49-829E-43E9-A825-6B8CF2944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5800" y="4343400"/>
              <a:ext cx="685800" cy="609600"/>
            </a:xfrm>
            <a:prstGeom prst="ellipse">
              <a:avLst/>
            </a:prstGeom>
            <a:gradFill rotWithShape="0">
              <a:gsLst>
                <a:gs pos="0">
                  <a:srgbClr val="3D3832"/>
                </a:gs>
                <a:gs pos="100000">
                  <a:srgbClr val="1C1A1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16" name="Text Box 37">
              <a:extLst>
                <a:ext uri="{FF2B5EF4-FFF2-40B4-BE49-F238E27FC236}">
                  <a16:creationId xmlns:a16="http://schemas.microsoft.com/office/drawing/2014/main" id="{E375DA67-0D57-4B0B-A0EE-D53A4A3CA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3500" y="5211763"/>
              <a:ext cx="119455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Solid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 Box 38">
              <a:extLst>
                <a:ext uri="{FF2B5EF4-FFF2-40B4-BE49-F238E27FC236}">
                  <a16:creationId xmlns:a16="http://schemas.microsoft.com/office/drawing/2014/main" id="{154739BD-5565-41AC-94D8-2B18CE08A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9100" y="5241925"/>
              <a:ext cx="144302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Liquid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 Box 39">
              <a:extLst>
                <a:ext uri="{FF2B5EF4-FFF2-40B4-BE49-F238E27FC236}">
                  <a16:creationId xmlns:a16="http://schemas.microsoft.com/office/drawing/2014/main" id="{13915289-3B67-43CE-BA94-05CF7D3938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5241925"/>
              <a:ext cx="974725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Gas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15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CA" sz="5000" b="1" dirty="0"/>
              <a:t>Categories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16" y="1187624"/>
            <a:ext cx="5588020" cy="490567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Pure Substances</a:t>
            </a:r>
          </a:p>
          <a:p>
            <a:pPr lvl="1"/>
            <a:r>
              <a:rPr lang="en-US" dirty="0"/>
              <a:t>Pure elements</a:t>
            </a:r>
          </a:p>
          <a:p>
            <a:pPr lvl="1"/>
            <a:r>
              <a:rPr lang="en-US" b="1" u="sng" dirty="0"/>
              <a:t>Compounds (elements chemically bonded)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Mixtures</a:t>
            </a:r>
          </a:p>
          <a:p>
            <a:pPr lvl="1"/>
            <a:r>
              <a:rPr lang="en-US" dirty="0"/>
              <a:t>Physically, not chemically, combined</a:t>
            </a:r>
          </a:p>
          <a:p>
            <a:pPr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3B1E5B-F683-4E24-A289-1DA9DB7A610E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eriodic System, Chemistry, Science">
            <a:extLst>
              <a:ext uri="{FF2B5EF4-FFF2-40B4-BE49-F238E27FC236}">
                <a16:creationId xmlns:a16="http://schemas.microsoft.com/office/drawing/2014/main" id="{57CCB9B7-7957-4E5E-944C-74A1556C9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148" y="1381009"/>
            <a:ext cx="3632579" cy="197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nd, Pokes Fun At, Playground, Blade, Sand Toys">
            <a:extLst>
              <a:ext uri="{FF2B5EF4-FFF2-40B4-BE49-F238E27FC236}">
                <a16:creationId xmlns:a16="http://schemas.microsoft.com/office/drawing/2014/main" id="{30699985-8CDC-43E1-AFF4-9CEC186C3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148" y="4047274"/>
            <a:ext cx="3632579" cy="2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76" y="83545"/>
            <a:ext cx="8229600" cy="816099"/>
          </a:xfrm>
        </p:spPr>
        <p:txBody>
          <a:bodyPr>
            <a:normAutofit fontScale="90000"/>
          </a:bodyPr>
          <a:lstStyle/>
          <a:p>
            <a:r>
              <a:rPr lang="en-US" sz="5600" b="1" dirty="0"/>
              <a:t>Pure</a:t>
            </a:r>
            <a:r>
              <a:rPr lang="en-US" sz="5000" b="1" dirty="0"/>
              <a:t> </a:t>
            </a:r>
            <a:r>
              <a:rPr lang="en-US" sz="5600" b="1" dirty="0"/>
              <a:t>Substances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80" y="1052736"/>
            <a:ext cx="8928992" cy="5839532"/>
          </a:xfrm>
        </p:spPr>
        <p:txBody>
          <a:bodyPr>
            <a:normAutofit/>
          </a:bodyPr>
          <a:lstStyle/>
          <a:p>
            <a:r>
              <a:rPr lang="en-US" dirty="0"/>
              <a:t>Composition constant throughout</a:t>
            </a:r>
          </a:p>
          <a:p>
            <a:r>
              <a:rPr lang="en-US" b="1" u="sng" dirty="0"/>
              <a:t>Bonds must be broken to separate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2FB01B-3256-415A-9DD0-37D54BBB6DC0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arbon, Hydrogen, Atom, Molecule">
            <a:extLst>
              <a:ext uri="{FF2B5EF4-FFF2-40B4-BE49-F238E27FC236}">
                <a16:creationId xmlns:a16="http://schemas.microsoft.com/office/drawing/2014/main" id="{E1833A4A-F0CF-4FA3-A094-E45BE3069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72" y="2745854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A5898A0-884D-4265-886F-3DD320B54B0E}"/>
              </a:ext>
            </a:extLst>
          </p:cNvPr>
          <p:cNvGrpSpPr/>
          <p:nvPr/>
        </p:nvGrpSpPr>
        <p:grpSpPr>
          <a:xfrm>
            <a:off x="5004048" y="2636912"/>
            <a:ext cx="3434079" cy="3961381"/>
            <a:chOff x="4798248" y="2638772"/>
            <a:chExt cx="3434079" cy="3961381"/>
          </a:xfrm>
        </p:grpSpPr>
        <p:pic>
          <p:nvPicPr>
            <p:cNvPr id="2052" name="Picture 4" descr="H2O, Water, Molecule, Structural Formula">
              <a:extLst>
                <a:ext uri="{FF2B5EF4-FFF2-40B4-BE49-F238E27FC236}">
                  <a16:creationId xmlns:a16="http://schemas.microsoft.com/office/drawing/2014/main" id="{33EED4E9-0312-43C1-9167-EF293DFC0C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62" b="27732"/>
            <a:stretch/>
          </p:blipFill>
          <p:spPr bwMode="auto">
            <a:xfrm>
              <a:off x="4798248" y="2638772"/>
              <a:ext cx="3238500" cy="1726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Water, Drop, Splash, H2O, Rain, Dew">
              <a:extLst>
                <a:ext uri="{FF2B5EF4-FFF2-40B4-BE49-F238E27FC236}">
                  <a16:creationId xmlns:a16="http://schemas.microsoft.com/office/drawing/2014/main" id="{736832A8-C874-4772-8F18-B66927F2A8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365104"/>
              <a:ext cx="3372295" cy="2235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C361E877-E564-44B7-97BF-1B0ED090B389}"/>
                </a:ext>
              </a:extLst>
            </p:cNvPr>
            <p:cNvSpPr/>
            <p:nvPr/>
          </p:nvSpPr>
          <p:spPr>
            <a:xfrm>
              <a:off x="6417498" y="3789040"/>
              <a:ext cx="314742" cy="494980"/>
            </a:xfrm>
            <a:prstGeom prst="downArrow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3874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76" y="83545"/>
            <a:ext cx="8229600" cy="816099"/>
          </a:xfrm>
        </p:spPr>
        <p:txBody>
          <a:bodyPr>
            <a:normAutofit fontScale="90000"/>
          </a:bodyPr>
          <a:lstStyle/>
          <a:p>
            <a:r>
              <a:rPr lang="en-US" sz="5600" b="1" dirty="0"/>
              <a:t>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80" y="980728"/>
            <a:ext cx="8928992" cy="5911540"/>
          </a:xfrm>
        </p:spPr>
        <p:txBody>
          <a:bodyPr>
            <a:normAutofit/>
          </a:bodyPr>
          <a:lstStyle/>
          <a:p>
            <a:r>
              <a:rPr lang="en-US" dirty="0"/>
              <a:t>Make up matter</a:t>
            </a:r>
          </a:p>
          <a:p>
            <a:r>
              <a:rPr lang="en-US" dirty="0"/>
              <a:t>Single type of atom</a:t>
            </a:r>
          </a:p>
          <a:p>
            <a:r>
              <a:rPr lang="en-US" dirty="0"/>
              <a:t>Atom: </a:t>
            </a:r>
            <a:r>
              <a:rPr lang="en-US" b="1" u="sng" dirty="0"/>
              <a:t>the smallest particle of an element that still retains the properties of that element</a:t>
            </a:r>
          </a:p>
          <a:p>
            <a:r>
              <a:rPr lang="en-US" dirty="0"/>
              <a:t>All atoms of an element have the same number of protons</a:t>
            </a:r>
          </a:p>
          <a:p>
            <a:r>
              <a:rPr lang="en-US" dirty="0"/>
              <a:t>Cannot become another element by breakdown or chemical reaction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2FB01B-3256-415A-9DD0-37D54BBB6DC0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Erlenmeyer Flask, Chemistry, Element">
            <a:extLst>
              <a:ext uri="{FF2B5EF4-FFF2-40B4-BE49-F238E27FC236}">
                <a16:creationId xmlns:a16="http://schemas.microsoft.com/office/drawing/2014/main" id="{71DCF4D9-D03F-4CDE-9FEB-0ABA28193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138" y="188640"/>
            <a:ext cx="1790134" cy="204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ings, Wedding, Gold, Marry, Gold Ring">
            <a:extLst>
              <a:ext uri="{FF2B5EF4-FFF2-40B4-BE49-F238E27FC236}">
                <a16:creationId xmlns:a16="http://schemas.microsoft.com/office/drawing/2014/main" id="{FAA86A2B-533C-42E2-8140-E6F0EFB40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466" y="4995788"/>
            <a:ext cx="3236590" cy="182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187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76" y="83545"/>
            <a:ext cx="8229600" cy="816099"/>
          </a:xfrm>
        </p:spPr>
        <p:txBody>
          <a:bodyPr>
            <a:normAutofit fontScale="90000"/>
          </a:bodyPr>
          <a:lstStyle/>
          <a:p>
            <a:r>
              <a:rPr lang="en-US" sz="5600" b="1" dirty="0"/>
              <a:t>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80" y="980728"/>
            <a:ext cx="8928992" cy="5911540"/>
          </a:xfrm>
        </p:spPr>
        <p:txBody>
          <a:bodyPr>
            <a:normAutofit/>
          </a:bodyPr>
          <a:lstStyle/>
          <a:p>
            <a:r>
              <a:rPr lang="en-US" b="1" u="sng" dirty="0"/>
              <a:t>Diamond</a:t>
            </a:r>
          </a:p>
          <a:p>
            <a:endParaRPr lang="en-US" dirty="0"/>
          </a:p>
          <a:p>
            <a:r>
              <a:rPr lang="en-US" b="1" u="sng" dirty="0"/>
              <a:t>Gold</a:t>
            </a:r>
          </a:p>
          <a:p>
            <a:endParaRPr lang="en-US" dirty="0"/>
          </a:p>
          <a:p>
            <a:r>
              <a:rPr lang="en-US" b="1" u="sng" dirty="0"/>
              <a:t>Tin</a:t>
            </a:r>
          </a:p>
          <a:p>
            <a:endParaRPr lang="en-US" dirty="0"/>
          </a:p>
          <a:p>
            <a:r>
              <a:rPr lang="en-US" b="1" u="sng" dirty="0"/>
              <a:t>Sulfur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2FB01B-3256-415A-9DD0-37D54BBB6DC0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Diamond, Shiny, Baby, Wealth, Wealthy, Status">
            <a:extLst>
              <a:ext uri="{FF2B5EF4-FFF2-40B4-BE49-F238E27FC236}">
                <a16:creationId xmlns:a16="http://schemas.microsoft.com/office/drawing/2014/main" id="{FDFFE3E2-41D7-44B4-8A6D-91E30115F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3472" y1="33333" x2="23472" y2="33333"/>
                        <a14:foregroundMark x1="16667" y1="36389" x2="16667" y2="36389"/>
                        <a14:foregroundMark x1="14861" y1="37917" x2="14861" y2="37917"/>
                        <a14:foregroundMark x1="14167" y1="39028" x2="14167" y2="39028"/>
                        <a14:foregroundMark x1="13611" y1="40278" x2="13611" y2="40278"/>
                        <a14:foregroundMark x1="12917" y1="40972" x2="12917" y2="40972"/>
                        <a14:foregroundMark x1="12361" y1="41667" x2="12361" y2="41667"/>
                        <a14:foregroundMark x1="11389" y1="42917" x2="11389" y2="42917"/>
                        <a14:foregroundMark x1="13333" y1="40000" x2="13333" y2="40000"/>
                        <a14:foregroundMark x1="13611" y1="39583" x2="13611" y2="39583"/>
                        <a14:foregroundMark x1="12778" y1="48750" x2="12778" y2="48750"/>
                        <a14:foregroundMark x1="12361" y1="47639" x2="12361" y2="47639"/>
                        <a14:foregroundMark x1="19861" y1="33750" x2="19861" y2="33750"/>
                        <a14:foregroundMark x1="20833" y1="32917" x2="20833" y2="32917"/>
                        <a14:foregroundMark x1="21944" y1="32222" x2="21944" y2="32222"/>
                        <a14:foregroundMark x1="23333" y1="31250" x2="23333" y2="31250"/>
                        <a14:foregroundMark x1="24167" y1="30278" x2="24167" y2="30278"/>
                        <a14:foregroundMark x1="25694" y1="29306" x2="25694" y2="29306"/>
                        <a14:foregroundMark x1="26389" y1="28472" x2="26389" y2="28472"/>
                        <a14:foregroundMark x1="27222" y1="27639" x2="27222" y2="27639"/>
                        <a14:foregroundMark x1="24722" y1="30000" x2="24722" y2="30000"/>
                        <a14:foregroundMark x1="34583" y1="25278" x2="34583" y2="25278"/>
                        <a14:foregroundMark x1="38056" y1="24444" x2="38056" y2="24444"/>
                        <a14:foregroundMark x1="37778" y1="24167" x2="37778" y2="24167"/>
                        <a14:foregroundMark x1="35694" y1="24861" x2="35694" y2="24861"/>
                        <a14:foregroundMark x1="35000" y1="25139" x2="35000" y2="25139"/>
                        <a14:foregroundMark x1="34167" y1="25556" x2="34167" y2="25556"/>
                        <a14:foregroundMark x1="34028" y1="25417" x2="34028" y2="25417"/>
                        <a14:foregroundMark x1="36250" y1="24861" x2="36250" y2="24861"/>
                        <a14:foregroundMark x1="50417" y1="23333" x2="50417" y2="23333"/>
                        <a14:foregroundMark x1="51389" y1="23333" x2="51389" y2="23333"/>
                        <a14:foregroundMark x1="54028" y1="23611" x2="54028" y2="23611"/>
                        <a14:foregroundMark x1="55278" y1="23472" x2="55278" y2="23472"/>
                        <a14:foregroundMark x1="56944" y1="23472" x2="56944" y2="23472"/>
                        <a14:foregroundMark x1="57778" y1="23889" x2="57778" y2="23889"/>
                        <a14:foregroundMark x1="53333" y1="23056" x2="53333" y2="23056"/>
                        <a14:foregroundMark x1="51806" y1="23056" x2="51806" y2="23056"/>
                        <a14:foregroundMark x1="52500" y1="23056" x2="52500" y2="23056"/>
                        <a14:foregroundMark x1="49306" y1="23056" x2="49306" y2="23056"/>
                        <a14:foregroundMark x1="47917" y1="23056" x2="47917" y2="23056"/>
                        <a14:foregroundMark x1="48750" y1="23056" x2="48750" y2="23056"/>
                        <a14:foregroundMark x1="47361" y1="23194" x2="47361" y2="23194"/>
                        <a14:foregroundMark x1="46528" y1="23194" x2="46528" y2="23194"/>
                        <a14:foregroundMark x1="45833" y1="23194" x2="45833" y2="23194"/>
                        <a14:foregroundMark x1="44861" y1="23194" x2="44861" y2="23194"/>
                        <a14:foregroundMark x1="44167" y1="23194" x2="44167" y2="23194"/>
                        <a14:foregroundMark x1="43611" y1="23194" x2="43611" y2="23194"/>
                        <a14:foregroundMark x1="63194" y1="24167" x2="63194" y2="24167"/>
                        <a14:foregroundMark x1="65833" y1="24722" x2="65833" y2="24722"/>
                        <a14:foregroundMark x1="67639" y1="25139" x2="67639" y2="25139"/>
                        <a14:foregroundMark x1="66528" y1="25139" x2="66528" y2="25139"/>
                        <a14:foregroundMark x1="61944" y1="23889" x2="61944" y2="23889"/>
                        <a14:foregroundMark x1="74028" y1="28750" x2="74028" y2="28750"/>
                        <a14:foregroundMark x1="85972" y1="50139" x2="85972" y2="50139"/>
                        <a14:foregroundMark x1="86111" y1="51389" x2="86111" y2="51389"/>
                        <a14:foregroundMark x1="85417" y1="52500" x2="85417" y2="52500"/>
                        <a14:foregroundMark x1="89722" y1="45417" x2="89722" y2="45417"/>
                        <a14:foregroundMark x1="89722" y1="44861" x2="89722" y2="44861"/>
                        <a14:foregroundMark x1="89861" y1="45694" x2="89861" y2="45694"/>
                        <a14:foregroundMark x1="89583" y1="44861" x2="89583" y2="44861"/>
                        <a14:foregroundMark x1="89583" y1="45417" x2="89583" y2="45417"/>
                        <a14:foregroundMark x1="90000" y1="46389" x2="90000" y2="46389"/>
                        <a14:foregroundMark x1="89722" y1="45278" x2="89722" y2="45278"/>
                        <a14:foregroundMark x1="89861" y1="45139" x2="89861" y2="45139"/>
                        <a14:foregroundMark x1="81111" y1="31944" x2="81111" y2="31944"/>
                        <a14:foregroundMark x1="43194" y1="23194" x2="43194" y2="23194"/>
                        <a14:foregroundMark x1="43889" y1="23333" x2="43889" y2="23333"/>
                        <a14:foregroundMark x1="43333" y1="23056" x2="43333" y2="23056"/>
                        <a14:foregroundMark x1="44028" y1="23194" x2="44028" y2="23194"/>
                        <a14:foregroundMark x1="43750" y1="23333" x2="43750" y2="23333"/>
                        <a14:foregroundMark x1="44028" y1="23333" x2="44028" y2="23333"/>
                        <a14:foregroundMark x1="44028" y1="23333" x2="44028" y2="23333"/>
                        <a14:foregroundMark x1="36944" y1="24167" x2="36944" y2="24167"/>
                        <a14:foregroundMark x1="36528" y1="24444" x2="36528" y2="24444"/>
                        <a14:foregroundMark x1="22639" y1="31389" x2="22639" y2="31389"/>
                        <a14:foregroundMark x1="68750" y1="25556" x2="68750" y2="25556"/>
                        <a14:foregroundMark x1="58472" y1="23472" x2="58472" y2="23472"/>
                        <a14:foregroundMark x1="43194" y1="23333" x2="43194" y2="23333"/>
                        <a14:foregroundMark x1="44167" y1="23194" x2="44167" y2="23194"/>
                        <a14:foregroundMark x1="44028" y1="23056" x2="44028" y2="23056"/>
                        <a14:foregroundMark x1="44028" y1="23056" x2="44028" y2="23056"/>
                        <a14:foregroundMark x1="43333" y1="23194" x2="43333" y2="23194"/>
                        <a14:foregroundMark x1="43333" y1="23194" x2="43333" y2="23194"/>
                        <a14:foregroundMark x1="43333" y1="23056" x2="43333" y2="23056"/>
                        <a14:foregroundMark x1="44028" y1="23194" x2="44028" y2="23194"/>
                        <a14:foregroundMark x1="44444" y1="23194" x2="44444" y2="23194"/>
                        <a14:foregroundMark x1="44167" y1="23194" x2="44167" y2="23194"/>
                        <a14:foregroundMark x1="39583" y1="24306" x2="42639" y2="25278"/>
                        <a14:backgroundMark x1="12083" y1="47778" x2="12083" y2="47778"/>
                        <a14:backgroundMark x1="44583" y1="22778" x2="44583" y2="22778"/>
                        <a14:backgroundMark x1="44167" y1="22917" x2="44167" y2="22917"/>
                        <a14:backgroundMark x1="44722" y1="22917" x2="44722" y2="22917"/>
                        <a14:backgroundMark x1="40139" y1="23194" x2="40419" y2="23250"/>
                        <a14:backgroundMark x1="43056" y1="22917" x2="43056" y2="22917"/>
                        <a14:backgroundMark x1="43750" y1="22917" x2="43750" y2="22917"/>
                        <a14:backgroundMark x1="43472" y1="23056" x2="43472" y2="2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21651" r="9052" b="14300"/>
          <a:stretch/>
        </p:blipFill>
        <p:spPr bwMode="auto">
          <a:xfrm>
            <a:off x="7204424" y="620688"/>
            <a:ext cx="1832072" cy="147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ín.png">
            <a:extLst>
              <a:ext uri="{FF2B5EF4-FFF2-40B4-BE49-F238E27FC236}">
                <a16:creationId xmlns:a16="http://schemas.microsoft.com/office/drawing/2014/main" id="{03CE5D81-2DAE-4106-BA03-50382A62F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13" b="73494" l="30875" r="73000">
                        <a14:foregroundMark x1="52000" y1="24613" x2="52000" y2="24613"/>
                        <a14:foregroundMark x1="33250" y1="40792" x2="33250" y2="40792"/>
                        <a14:foregroundMark x1="31500" y1="46472" x2="31500" y2="46472"/>
                        <a14:foregroundMark x1="32250" y1="51463" x2="32250" y2="51463"/>
                        <a14:foregroundMark x1="30875" y1="51979" x2="30875" y2="51979"/>
                        <a14:foregroundMark x1="44000" y1="66954" x2="44000" y2="66954"/>
                        <a14:foregroundMark x1="54250" y1="68330" x2="54250" y2="68330"/>
                        <a14:foregroundMark x1="62250" y1="71601" x2="62250" y2="71601"/>
                        <a14:foregroundMark x1="62375" y1="72633" x2="62375" y2="72633"/>
                        <a14:foregroundMark x1="62750" y1="73150" x2="62750" y2="73150"/>
                        <a14:foregroundMark x1="62875" y1="73494" x2="62875" y2="73494"/>
                        <a14:foregroundMark x1="73000" y1="53356" x2="73000" y2="53356"/>
                        <a14:foregroundMark x1="65250" y1="28227" x2="65250" y2="28227"/>
                        <a14:foregroundMark x1="66750" y1="30120" x2="66750" y2="30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47" t="22878" r="25110" b="25997"/>
          <a:stretch/>
        </p:blipFill>
        <p:spPr bwMode="auto">
          <a:xfrm>
            <a:off x="3587851" y="3555915"/>
            <a:ext cx="2266413" cy="18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old Nugget, Gold, Nugget, Natural Gold">
            <a:extLst>
              <a:ext uri="{FF2B5EF4-FFF2-40B4-BE49-F238E27FC236}">
                <a16:creationId xmlns:a16="http://schemas.microsoft.com/office/drawing/2014/main" id="{FA898C6D-CA90-40AB-B7D7-F5872E512F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18967" r="20865" b="22200"/>
          <a:stretch/>
        </p:blipFill>
        <p:spPr bwMode="auto">
          <a:xfrm>
            <a:off x="5538241" y="2091167"/>
            <a:ext cx="2383730" cy="147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em, Stone, Sulfur, Crystal">
            <a:extLst>
              <a:ext uri="{FF2B5EF4-FFF2-40B4-BE49-F238E27FC236}">
                <a16:creationId xmlns:a16="http://schemas.microsoft.com/office/drawing/2014/main" id="{63BF7966-5CAD-4798-BA67-C6A745E67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9492" r="90949">
                        <a14:foregroundMark x1="9713" y1="56176" x2="9713" y2="56176"/>
                        <a14:foregroundMark x1="90949" y1="69118" x2="90949" y2="6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5" t="10120" r="4902" b="7610"/>
          <a:stretch/>
        </p:blipFill>
        <p:spPr bwMode="auto">
          <a:xfrm>
            <a:off x="1187624" y="4763740"/>
            <a:ext cx="2898624" cy="197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180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76" y="83545"/>
            <a:ext cx="8229600" cy="816099"/>
          </a:xfrm>
        </p:spPr>
        <p:txBody>
          <a:bodyPr>
            <a:normAutofit fontScale="90000"/>
          </a:bodyPr>
          <a:lstStyle/>
          <a:p>
            <a:r>
              <a:rPr lang="en-US" sz="5600" b="1" dirty="0"/>
              <a:t>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80" y="980728"/>
            <a:ext cx="8928992" cy="59115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Chemically bonded set of molecules or ions</a:t>
            </a:r>
          </a:p>
          <a:p>
            <a:r>
              <a:rPr lang="en-US" b="1" u="sng" dirty="0"/>
              <a:t>Two or more elements</a:t>
            </a:r>
          </a:p>
          <a:p>
            <a:r>
              <a:rPr lang="en-US" dirty="0"/>
              <a:t>Constant ratio</a:t>
            </a:r>
          </a:p>
          <a:p>
            <a:r>
              <a:rPr lang="en-US" dirty="0"/>
              <a:t>Organic or inorganic</a:t>
            </a:r>
          </a:p>
          <a:p>
            <a:pPr lvl="1"/>
            <a:r>
              <a:rPr lang="en-US" dirty="0"/>
              <a:t>Organic: </a:t>
            </a:r>
            <a:r>
              <a:rPr lang="en-US" b="1" u="sng" dirty="0"/>
              <a:t>contain carbon or hydrogen</a:t>
            </a:r>
          </a:p>
          <a:p>
            <a:pPr lvl="1"/>
            <a:r>
              <a:rPr lang="en-US" dirty="0"/>
              <a:t>Inorganic: all others</a:t>
            </a:r>
          </a:p>
          <a:p>
            <a:pPr lvl="1"/>
            <a:r>
              <a:rPr lang="en-US" dirty="0"/>
              <a:t>Organometallic: carbon combined with a metal</a:t>
            </a:r>
          </a:p>
          <a:p>
            <a:r>
              <a:rPr lang="en-US" dirty="0"/>
              <a:t>Physical and chemical properties differ from components’</a:t>
            </a:r>
          </a:p>
          <a:p>
            <a:r>
              <a:rPr lang="en-US" b="1" u="sng" dirty="0"/>
              <a:t>All compounds are substances, but not all substances are compounds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2FB01B-3256-415A-9DD0-37D54BBB6DC0}"/>
              </a:ext>
            </a:extLst>
          </p:cNvPr>
          <p:cNvSpPr/>
          <p:nvPr/>
        </p:nvSpPr>
        <p:spPr>
          <a:xfrm>
            <a:off x="35496" y="44624"/>
            <a:ext cx="9052560" cy="6766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Adelphan, Molecule, Structure, Model">
            <a:extLst>
              <a:ext uri="{FF2B5EF4-FFF2-40B4-BE49-F238E27FC236}">
                <a16:creationId xmlns:a16="http://schemas.microsoft.com/office/drawing/2014/main" id="{B80C226F-D84F-4EE4-8D0B-9A7F5E7EC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896" y="1412776"/>
            <a:ext cx="3605104" cy="223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021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441</Words>
  <Application>Microsoft Office PowerPoint</Application>
  <PresentationFormat>On-screen Show (4:3)</PresentationFormat>
  <Paragraphs>129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</vt:lpstr>
      <vt:lpstr>Office Theme</vt:lpstr>
      <vt:lpstr>Pure Substances and Mixtures</vt:lpstr>
      <vt:lpstr>Matter</vt:lpstr>
      <vt:lpstr>Classification of Matter</vt:lpstr>
      <vt:lpstr>States of Matter</vt:lpstr>
      <vt:lpstr>Categories of Matter</vt:lpstr>
      <vt:lpstr>Pure Substances</vt:lpstr>
      <vt:lpstr>Elements</vt:lpstr>
      <vt:lpstr>Elements</vt:lpstr>
      <vt:lpstr>Compounds</vt:lpstr>
      <vt:lpstr>Compounds</vt:lpstr>
      <vt:lpstr>Mixtures</vt:lpstr>
      <vt:lpstr>Mixtures</vt:lpstr>
      <vt:lpstr>Mixtures</vt:lpstr>
      <vt:lpstr>Heterogeneous Mixtures</vt:lpstr>
      <vt:lpstr>Homogeneous Mixtures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2014-01-07T17:49:19Z</dcterms:created>
  <dcterms:modified xsi:type="dcterms:W3CDTF">2017-12-04T20:11:31Z</dcterms:modified>
</cp:coreProperties>
</file>